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Play" panose="020B0604020202020204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T/tHrg5SoI8jPUHbiMJb9UAqq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E149FF-D6A9-4D7D-8D68-BE23059EBB7A}" v="1" dt="2024-10-06T13:58:16.124"/>
  </p1510:revLst>
</p1510:revInfo>
</file>

<file path=ppt/tableStyles.xml><?xml version="1.0" encoding="utf-8"?>
<a:tblStyleLst xmlns:a="http://schemas.openxmlformats.org/drawingml/2006/main" def="{181F9B7F-DB1C-40DB-8244-A30F9D5694E5}">
  <a:tblStyle styleId="{181F9B7F-DB1C-40DB-8244-A30F9D5694E5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tcBdr/>
        <a:fill>
          <a:solidFill>
            <a:srgbClr val="CAD1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1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sley, Daniel Allen" userId="01a3746f-ddb8-417c-a3dd-cb42c112c9f4" providerId="ADAL" clId="{A6E149FF-D6A9-4D7D-8D68-BE23059EBB7A}"/>
    <pc:docChg chg="modSld">
      <pc:chgData name="Nissley, Daniel Allen" userId="01a3746f-ddb8-417c-a3dd-cb42c112c9f4" providerId="ADAL" clId="{A6E149FF-D6A9-4D7D-8D68-BE23059EBB7A}" dt="2024-10-06T13:58:21.853" v="3" actId="1076"/>
      <pc:docMkLst>
        <pc:docMk/>
      </pc:docMkLst>
      <pc:sldChg chg="addSp modSp mod">
        <pc:chgData name="Nissley, Daniel Allen" userId="01a3746f-ddb8-417c-a3dd-cb42c112c9f4" providerId="ADAL" clId="{A6E149FF-D6A9-4D7D-8D68-BE23059EBB7A}" dt="2024-10-06T13:58:21.853" v="3" actId="1076"/>
        <pc:sldMkLst>
          <pc:docMk/>
          <pc:sldMk cId="0" sldId="261"/>
        </pc:sldMkLst>
        <pc:spChg chg="mod">
          <ac:chgData name="Nissley, Daniel Allen" userId="01a3746f-ddb8-417c-a3dd-cb42c112c9f4" providerId="ADAL" clId="{A6E149FF-D6A9-4D7D-8D68-BE23059EBB7A}" dt="2024-10-06T13:58:14.130" v="0" actId="404"/>
          <ac:spMkLst>
            <pc:docMk/>
            <pc:sldMk cId="0" sldId="261"/>
            <ac:spMk id="152" creationId="{00000000-0000-0000-0000-000000000000}"/>
          </ac:spMkLst>
        </pc:spChg>
        <pc:picChg chg="add mod">
          <ac:chgData name="Nissley, Daniel Allen" userId="01a3746f-ddb8-417c-a3dd-cb42c112c9f4" providerId="ADAL" clId="{A6E149FF-D6A9-4D7D-8D68-BE23059EBB7A}" dt="2024-10-06T13:58:21.853" v="3" actId="1076"/>
          <ac:picMkLst>
            <pc:docMk/>
            <pc:sldMk cId="0" sldId="261"/>
            <ac:picMk id="2" creationId="{F68A7CB5-FA92-AD45-FE34-EC87036C88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07dcd55a2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07dcd55a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304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0" y="1239239"/>
            <a:ext cx="121920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Integration </a:t>
            </a:r>
            <a:r>
              <a:rPr lang="en-US" sz="3600">
                <a:solidFill>
                  <a:schemeClr val="lt1"/>
                </a:solidFill>
              </a:rPr>
              <a:t>Best Practices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Presented by: Tyson Swetnam &amp; Justin Petucci</a:t>
            </a:r>
            <a:endParaRPr/>
          </a:p>
        </p:txBody>
      </p:sp>
      <p:pic>
        <p:nvPicPr>
          <p:cNvPr id="87" name="Google Shape;87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7713" y="2738364"/>
            <a:ext cx="5296576" cy="4020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108283" y="38924"/>
            <a:ext cx="835881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Strategic Implementation Plan Feedback Session Outline</a:t>
            </a:r>
            <a:endParaRPr/>
          </a:p>
        </p:txBody>
      </p:sp>
      <p:graphicFrame>
        <p:nvGraphicFramePr>
          <p:cNvPr id="95" name="Google Shape;95;p2"/>
          <p:cNvGraphicFramePr/>
          <p:nvPr/>
        </p:nvGraphicFramePr>
        <p:xfrm>
          <a:off x="433108" y="284761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{181F9B7F-DB1C-40DB-8244-A30F9D5694E5}</a:tableStyleId>
              </a:tblPr>
              <a:tblGrid>
                <a:gridCol w="179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2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0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SESSION TIME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rgbClr val="229E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ACTIVITY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rgbClr val="229E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DESCRIPTION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rgbClr val="229E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DURATION (MIN)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rgbClr val="229E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00:00 – 00:12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Introduction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Session leads provide background and summary of NCEMS goals in topic area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12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00:12 – 00:24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Group Discussion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Groups of 6 form and consider 2-3 questions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12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00:24 – 00:37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/>
                        <a:t>Report Back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Groups of 6 report back to entire session; one group member uses Qualtrics form to record responses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13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7dcd55a2b_0_0"/>
          <p:cNvSpPr/>
          <p:nvPr/>
        </p:nvSpPr>
        <p:spPr>
          <a:xfrm>
            <a:off x="0" y="0"/>
            <a:ext cx="12192000" cy="123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g307dcd55a2b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67093" y="296460"/>
            <a:ext cx="3616625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307dcd55a2b_0_0"/>
          <p:cNvSpPr txBox="1"/>
          <p:nvPr/>
        </p:nvSpPr>
        <p:spPr>
          <a:xfrm>
            <a:off x="108284" y="296461"/>
            <a:ext cx="81429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</a:rPr>
              <a:t>What is </a:t>
            </a: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Data Integration?</a:t>
            </a:r>
            <a:endParaRPr/>
          </a:p>
        </p:txBody>
      </p:sp>
      <p:sp>
        <p:nvSpPr>
          <p:cNvPr id="103" name="Google Shape;103;g307dcd55a2b_0_0"/>
          <p:cNvSpPr txBox="1"/>
          <p:nvPr/>
        </p:nvSpPr>
        <p:spPr>
          <a:xfrm>
            <a:off x="108274" y="3069622"/>
            <a:ext cx="4320600" cy="16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</a:rPr>
              <a:t>Data Integration: </a:t>
            </a:r>
            <a:r>
              <a:rPr lang="en-US" sz="1800">
                <a:solidFill>
                  <a:schemeClr val="lt1"/>
                </a:solidFill>
              </a:rPr>
              <a:t>The process of combining data from various sources, formats, and domains to provide a unified, cohesive view that enables deeper analysis and new insights. </a:t>
            </a:r>
            <a:endParaRPr/>
          </a:p>
        </p:txBody>
      </p:sp>
      <p:pic>
        <p:nvPicPr>
          <p:cNvPr id="104" name="Google Shape;104;g307dcd55a2b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29175" y="2152016"/>
            <a:ext cx="6958418" cy="34792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108284" y="296461"/>
            <a:ext cx="814283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NCEMS Data Integration</a:t>
            </a:r>
            <a:endParaRPr/>
          </a:p>
        </p:txBody>
      </p:sp>
      <p:grpSp>
        <p:nvGrpSpPr>
          <p:cNvPr id="112" name="Google Shape;112;p3"/>
          <p:cNvGrpSpPr/>
          <p:nvPr/>
        </p:nvGrpSpPr>
        <p:grpSpPr>
          <a:xfrm>
            <a:off x="469460" y="2024943"/>
            <a:ext cx="5607699" cy="4012157"/>
            <a:chOff x="3181738" y="2500604"/>
            <a:chExt cx="5607699" cy="4012157"/>
          </a:xfrm>
        </p:grpSpPr>
        <p:sp>
          <p:nvSpPr>
            <p:cNvPr id="113" name="Google Shape;113;p3"/>
            <p:cNvSpPr/>
            <p:nvPr/>
          </p:nvSpPr>
          <p:spPr>
            <a:xfrm>
              <a:off x="3181738" y="2500604"/>
              <a:ext cx="5607699" cy="401215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lt1">
                  <a:alpha val="49803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4" name="Google Shape;114;p3"/>
            <p:cNvGrpSpPr/>
            <p:nvPr/>
          </p:nvGrpSpPr>
          <p:grpSpPr>
            <a:xfrm>
              <a:off x="4808601" y="2625674"/>
              <a:ext cx="2330242" cy="646331"/>
              <a:chOff x="8908501" y="2607674"/>
              <a:chExt cx="2330242" cy="646331"/>
            </a:xfrm>
          </p:grpSpPr>
          <p:sp>
            <p:nvSpPr>
              <p:cNvPr id="115" name="Google Shape;115;p3"/>
              <p:cNvSpPr/>
              <p:nvPr/>
            </p:nvSpPr>
            <p:spPr>
              <a:xfrm>
                <a:off x="8909179" y="2607674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3"/>
              <p:cNvSpPr txBox="1"/>
              <p:nvPr/>
            </p:nvSpPr>
            <p:spPr>
              <a:xfrm>
                <a:off x="8908501" y="2746173"/>
                <a:ext cx="232956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Data Integration</a:t>
                </a:r>
                <a:endParaRPr/>
              </a:p>
            </p:txBody>
          </p:sp>
        </p:grpSp>
        <p:grpSp>
          <p:nvGrpSpPr>
            <p:cNvPr id="117" name="Google Shape;117;p3"/>
            <p:cNvGrpSpPr/>
            <p:nvPr/>
          </p:nvGrpSpPr>
          <p:grpSpPr>
            <a:xfrm>
              <a:off x="6123356" y="3489300"/>
              <a:ext cx="2339573" cy="646331"/>
              <a:chOff x="8899170" y="5040915"/>
              <a:chExt cx="2339573" cy="646331"/>
            </a:xfrm>
          </p:grpSpPr>
          <p:sp>
            <p:nvSpPr>
              <p:cNvPr id="118" name="Google Shape;118;p3"/>
              <p:cNvSpPr/>
              <p:nvPr/>
            </p:nvSpPr>
            <p:spPr>
              <a:xfrm>
                <a:off x="8899170" y="5040915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3"/>
              <p:cNvSpPr txBox="1"/>
              <p:nvPr/>
            </p:nvSpPr>
            <p:spPr>
              <a:xfrm>
                <a:off x="8919188" y="5179414"/>
                <a:ext cx="23195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FAIR Principles</a:t>
                </a:r>
                <a:endParaRPr/>
              </a:p>
            </p:txBody>
          </p:sp>
        </p:grpSp>
        <p:grpSp>
          <p:nvGrpSpPr>
            <p:cNvPr id="120" name="Google Shape;120;p3"/>
            <p:cNvGrpSpPr/>
            <p:nvPr/>
          </p:nvGrpSpPr>
          <p:grpSpPr>
            <a:xfrm>
              <a:off x="6134044" y="4593665"/>
              <a:ext cx="2329564" cy="646500"/>
              <a:chOff x="8909179" y="3636206"/>
              <a:chExt cx="2329564" cy="646500"/>
            </a:xfrm>
          </p:grpSpPr>
          <p:sp>
            <p:nvSpPr>
              <p:cNvPr id="121" name="Google Shape;121;p3"/>
              <p:cNvSpPr/>
              <p:nvPr/>
            </p:nvSpPr>
            <p:spPr>
              <a:xfrm>
                <a:off x="8909179" y="3636295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22;p3"/>
              <p:cNvSpPr txBox="1"/>
              <p:nvPr/>
            </p:nvSpPr>
            <p:spPr>
              <a:xfrm>
                <a:off x="8909179" y="3636206"/>
                <a:ext cx="2329500" cy="64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Reproducibility &amp; Transparency</a:t>
                </a:r>
                <a:endParaRPr/>
              </a:p>
            </p:txBody>
          </p:sp>
        </p:grpSp>
        <p:grpSp>
          <p:nvGrpSpPr>
            <p:cNvPr id="123" name="Google Shape;123;p3"/>
            <p:cNvGrpSpPr/>
            <p:nvPr/>
          </p:nvGrpSpPr>
          <p:grpSpPr>
            <a:xfrm>
              <a:off x="6134044" y="5697706"/>
              <a:ext cx="2339572" cy="646331"/>
              <a:chOff x="8899170" y="5974213"/>
              <a:chExt cx="2339572" cy="646331"/>
            </a:xfrm>
          </p:grpSpPr>
          <p:sp>
            <p:nvSpPr>
              <p:cNvPr id="124" name="Google Shape;124;p3"/>
              <p:cNvSpPr/>
              <p:nvPr/>
            </p:nvSpPr>
            <p:spPr>
              <a:xfrm>
                <a:off x="8899170" y="5974213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25;p3"/>
              <p:cNvSpPr txBox="1"/>
              <p:nvPr/>
            </p:nvSpPr>
            <p:spPr>
              <a:xfrm>
                <a:off x="8909179" y="6087649"/>
                <a:ext cx="232956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Open Science</a:t>
                </a:r>
                <a:endParaRPr/>
              </a:p>
            </p:txBody>
          </p:sp>
        </p:grpSp>
        <p:grpSp>
          <p:nvGrpSpPr>
            <p:cNvPr id="126" name="Google Shape;126;p3"/>
            <p:cNvGrpSpPr/>
            <p:nvPr/>
          </p:nvGrpSpPr>
          <p:grpSpPr>
            <a:xfrm>
              <a:off x="3494523" y="4593665"/>
              <a:ext cx="2329564" cy="646331"/>
              <a:chOff x="528032" y="4688715"/>
              <a:chExt cx="2329564" cy="646331"/>
            </a:xfrm>
          </p:grpSpPr>
          <p:sp>
            <p:nvSpPr>
              <p:cNvPr id="127" name="Google Shape;127;p3"/>
              <p:cNvSpPr/>
              <p:nvPr/>
            </p:nvSpPr>
            <p:spPr>
              <a:xfrm>
                <a:off x="528032" y="4688715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28;p3"/>
              <p:cNvSpPr txBox="1"/>
              <p:nvPr/>
            </p:nvSpPr>
            <p:spPr>
              <a:xfrm>
                <a:off x="528032" y="4817357"/>
                <a:ext cx="232956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Metadata Standards</a:t>
                </a:r>
                <a:endParaRPr/>
              </a:p>
            </p:txBody>
          </p:sp>
        </p:grpSp>
        <p:grpSp>
          <p:nvGrpSpPr>
            <p:cNvPr id="129" name="Google Shape;129;p3"/>
            <p:cNvGrpSpPr/>
            <p:nvPr/>
          </p:nvGrpSpPr>
          <p:grpSpPr>
            <a:xfrm>
              <a:off x="3353943" y="5678864"/>
              <a:ext cx="2602200" cy="646504"/>
              <a:chOff x="3503239" y="5235048"/>
              <a:chExt cx="2602200" cy="646504"/>
            </a:xfrm>
          </p:grpSpPr>
          <p:sp>
            <p:nvSpPr>
              <p:cNvPr id="130" name="Google Shape;130;p3"/>
              <p:cNvSpPr/>
              <p:nvPr/>
            </p:nvSpPr>
            <p:spPr>
              <a:xfrm>
                <a:off x="3639493" y="5235048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3"/>
              <p:cNvSpPr txBox="1"/>
              <p:nvPr/>
            </p:nvSpPr>
            <p:spPr>
              <a:xfrm>
                <a:off x="3503239" y="5235052"/>
                <a:ext cx="2602200" cy="64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Adherence to established standards</a:t>
                </a:r>
                <a:endParaRPr/>
              </a:p>
            </p:txBody>
          </p:sp>
        </p:grpSp>
        <p:grpSp>
          <p:nvGrpSpPr>
            <p:cNvPr id="132" name="Google Shape;132;p3"/>
            <p:cNvGrpSpPr/>
            <p:nvPr/>
          </p:nvGrpSpPr>
          <p:grpSpPr>
            <a:xfrm>
              <a:off x="3504532" y="3482615"/>
              <a:ext cx="2329564" cy="659870"/>
              <a:chOff x="748857" y="3254005"/>
              <a:chExt cx="2329564" cy="659870"/>
            </a:xfrm>
          </p:grpSpPr>
          <p:sp>
            <p:nvSpPr>
              <p:cNvPr id="133" name="Google Shape;133;p3"/>
              <p:cNvSpPr/>
              <p:nvPr/>
            </p:nvSpPr>
            <p:spPr>
              <a:xfrm>
                <a:off x="748857" y="3254005"/>
                <a:ext cx="2329564" cy="646331"/>
              </a:xfrm>
              <a:prstGeom prst="roundRect">
                <a:avLst>
                  <a:gd name="adj" fmla="val 16667"/>
                </a:avLst>
              </a:prstGeom>
              <a:solidFill>
                <a:srgbClr val="8ECAE6"/>
              </a:solidFill>
              <a:ln w="1905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4;p3"/>
              <p:cNvSpPr txBox="1"/>
              <p:nvPr/>
            </p:nvSpPr>
            <p:spPr>
              <a:xfrm>
                <a:off x="748857" y="3267375"/>
                <a:ext cx="2329500" cy="64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Data-Quality </a:t>
                </a:r>
                <a:endParaRPr/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rgbClr val="023047"/>
                    </a:solidFill>
                    <a:latin typeface="Arial"/>
                    <a:ea typeface="Arial"/>
                    <a:cs typeface="Arial"/>
                    <a:sym typeface="Arial"/>
                  </a:rPr>
                  <a:t>Assurance</a:t>
                </a:r>
                <a:endParaRPr/>
              </a:p>
            </p:txBody>
          </p:sp>
        </p:grpSp>
      </p:grpSp>
      <p:sp>
        <p:nvSpPr>
          <p:cNvPr id="135" name="Google Shape;135;p3"/>
          <p:cNvSpPr txBox="1"/>
          <p:nvPr/>
        </p:nvSpPr>
        <p:spPr>
          <a:xfrm>
            <a:off x="6834775" y="1325033"/>
            <a:ext cx="5041500" cy="54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</a:rPr>
              <a:t>Vision:</a:t>
            </a:r>
            <a:r>
              <a:rPr lang="en-US" sz="1800">
                <a:solidFill>
                  <a:schemeClr val="lt1"/>
                </a:solidFill>
              </a:rPr>
              <a:t> Empower NCEMS working groups by providing seamless access to harmonized, high-quality, and reproducible data in the MCB field, facilitating cutting-edge research, fostering interdisciplinary collaboration, and educating the next generation of scientists.</a:t>
            </a:r>
            <a:endParaRPr sz="18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>
                <a:solidFill>
                  <a:schemeClr val="lt1"/>
                </a:solidFill>
              </a:rPr>
            </a:br>
            <a:r>
              <a:rPr lang="en-US" sz="1800" b="1" u="sng">
                <a:solidFill>
                  <a:schemeClr val="lt1"/>
                </a:solidFill>
              </a:rPr>
              <a:t>Definitions:</a:t>
            </a:r>
            <a:endParaRPr sz="1800" b="1" u="sng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i="1">
                <a:solidFill>
                  <a:schemeClr val="lt1"/>
                </a:solidFill>
              </a:rPr>
              <a:t>Working Groups (WGs)</a:t>
            </a:r>
            <a:r>
              <a:rPr lang="en-US" sz="1800">
                <a:solidFill>
                  <a:schemeClr val="lt1"/>
                </a:solidFill>
              </a:rPr>
              <a:t> - The primary research drivers at NCEMS​. WGs are diverse teams of scientists that integrate ideas &amp; theories across fields with publicly available data to get deeper, broader insights​</a:t>
            </a:r>
            <a:endParaRPr sz="18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i="1">
                <a:solidFill>
                  <a:schemeClr val="lt1"/>
                </a:solidFill>
              </a:rPr>
              <a:t>Staff scientists </a:t>
            </a:r>
            <a:r>
              <a:rPr lang="en-US" sz="1800">
                <a:solidFill>
                  <a:schemeClr val="lt1"/>
                </a:solidFill>
              </a:rPr>
              <a:t>- NCEMS employees who support WGs with expert assistance in data wrangling, analyses, statistics, and data science methodologies​</a:t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4"/>
          <p:cNvSpPr txBox="1"/>
          <p:nvPr/>
        </p:nvSpPr>
        <p:spPr>
          <a:xfrm>
            <a:off x="31896" y="38924"/>
            <a:ext cx="8142831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Interfaces Between NCEMS Staff and Working Groups</a:t>
            </a:r>
            <a:endParaRPr/>
          </a:p>
        </p:txBody>
      </p:sp>
      <p:sp>
        <p:nvSpPr>
          <p:cNvPr id="143" name="Google Shape;143;p4"/>
          <p:cNvSpPr/>
          <p:nvPr/>
        </p:nvSpPr>
        <p:spPr>
          <a:xfrm>
            <a:off x="5882450" y="1287975"/>
            <a:ext cx="4682400" cy="5516400"/>
          </a:xfrm>
          <a:prstGeom prst="roundRect">
            <a:avLst>
              <a:gd name="adj" fmla="val 16667"/>
            </a:avLst>
          </a:prstGeom>
          <a:solidFill>
            <a:srgbClr val="8ECAE6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Staff Scientists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23047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23047"/>
                </a:solidFill>
              </a:rPr>
              <a:t>Collaborate with the WGs to create Data Management Plans (DMPs)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23047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Carry ou</a:t>
            </a:r>
            <a:r>
              <a:rPr lang="en-US" sz="1600">
                <a:solidFill>
                  <a:srgbClr val="023047"/>
                </a:solidFill>
              </a:rPr>
              <a:t>t</a:t>
            </a: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 required data </a:t>
            </a:r>
            <a:r>
              <a:rPr lang="en-US" sz="1600">
                <a:solidFill>
                  <a:srgbClr val="023047"/>
                </a:solidFill>
              </a:rPr>
              <a:t>integration</a:t>
            </a: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 efforts</a:t>
            </a:r>
            <a:b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Coordinate the computational needs </a:t>
            </a:r>
            <a:r>
              <a:rPr lang="en-US" sz="1600">
                <a:solidFill>
                  <a:srgbClr val="023047"/>
                </a:solidFill>
              </a:rPr>
              <a:t>on </a:t>
            </a: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CyVerse as well as ACCESS-CI for HPC, HTC, and Cloud resources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23047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Provide WGs with detailed documentation, </a:t>
            </a:r>
            <a:r>
              <a:rPr lang="en-US" sz="1600">
                <a:solidFill>
                  <a:srgbClr val="023047"/>
                </a:solidFill>
              </a:rPr>
              <a:t>t</a:t>
            </a: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raining</a:t>
            </a:r>
            <a:r>
              <a:rPr lang="en-US" sz="1600">
                <a:solidFill>
                  <a:srgbClr val="023047"/>
                </a:solidFill>
              </a:rPr>
              <a:t>, and </a:t>
            </a: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support in use of integrated data products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23047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23047"/>
                </a:solidFill>
              </a:rPr>
              <a:t>Maintain data quality standards and ensuring intermediate data products are FAIR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23047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Conduct regular reviews of processes in conjunction with WGs to ensure they are fit to purpose</a:t>
            </a:r>
            <a:endParaRPr/>
          </a:p>
        </p:txBody>
      </p:sp>
      <p:grpSp>
        <p:nvGrpSpPr>
          <p:cNvPr id="144" name="Google Shape;144;p4"/>
          <p:cNvGrpSpPr/>
          <p:nvPr/>
        </p:nvGrpSpPr>
        <p:grpSpPr>
          <a:xfrm>
            <a:off x="1451837" y="3418182"/>
            <a:ext cx="4498810" cy="1512900"/>
            <a:chOff x="330606" y="2362267"/>
            <a:chExt cx="4498810" cy="1512900"/>
          </a:xfrm>
        </p:grpSpPr>
        <p:sp>
          <p:nvSpPr>
            <p:cNvPr id="145" name="Google Shape;145;p4"/>
            <p:cNvSpPr/>
            <p:nvPr/>
          </p:nvSpPr>
          <p:spPr>
            <a:xfrm>
              <a:off x="330606" y="2362267"/>
              <a:ext cx="3795600" cy="1512900"/>
            </a:xfrm>
            <a:prstGeom prst="roundRect">
              <a:avLst>
                <a:gd name="adj" fmla="val 16667"/>
              </a:avLst>
            </a:prstGeom>
            <a:solidFill>
              <a:srgbClr val="8ECAE6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023047"/>
                  </a:solidFill>
                  <a:latin typeface="Arial"/>
                  <a:ea typeface="Arial"/>
                  <a:cs typeface="Arial"/>
                  <a:sym typeface="Arial"/>
                </a:rPr>
                <a:t>Working Groups (WGs)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023047"/>
                  </a:solidFill>
                  <a:latin typeface="Arial"/>
                  <a:ea typeface="Arial"/>
                  <a:cs typeface="Arial"/>
                  <a:sym typeface="Arial"/>
                </a:rPr>
                <a:t>Define data</a:t>
              </a:r>
              <a:r>
                <a:rPr lang="en-US" sz="1600">
                  <a:solidFill>
                    <a:srgbClr val="023047"/>
                  </a:solidFill>
                </a:rPr>
                <a:t>sets and underlying synthesis questions </a:t>
              </a:r>
              <a:r>
                <a:rPr lang="en-US" sz="1600">
                  <a:solidFill>
                    <a:srgbClr val="023047"/>
                  </a:solidFill>
                  <a:latin typeface="Arial"/>
                  <a:ea typeface="Arial"/>
                  <a:cs typeface="Arial"/>
                  <a:sym typeface="Arial"/>
                </a:rPr>
                <a:t>and inform staff scientist(s) of applicable existing standards</a:t>
              </a: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4148116" y="2700552"/>
              <a:ext cx="681300" cy="1980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4"/>
            <p:cNvSpPr/>
            <p:nvPr/>
          </p:nvSpPr>
          <p:spPr>
            <a:xfrm rot="10800000">
              <a:off x="4104598" y="3291140"/>
              <a:ext cx="681300" cy="1980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/>
        </p:nvSpPr>
        <p:spPr>
          <a:xfrm>
            <a:off x="340950" y="1703975"/>
            <a:ext cx="115101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arenBoth"/>
            </a:pP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How should NCEMS staff scientists interface with working groups before, during, and after data integration processes? (Identify </a:t>
            </a:r>
            <a:r>
              <a:rPr lang="en-US" sz="2400" dirty="0">
                <a:solidFill>
                  <a:schemeClr val="lt1"/>
                </a:solidFill>
              </a:rPr>
              <a:t>key information and resources that should be exchanged to ensure success</a:t>
            </a: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1200" dirty="0"/>
          </a:p>
          <a:p>
            <a:pPr marL="34290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4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arenBoth"/>
            </a:pP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What </a:t>
            </a:r>
            <a:r>
              <a:rPr lang="en-US" sz="2400" i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general</a:t>
            </a: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quality assurance steps and checks </a:t>
            </a:r>
            <a:r>
              <a:rPr lang="en-US" sz="2400" dirty="0">
                <a:solidFill>
                  <a:schemeClr val="lt1"/>
                </a:solidFill>
              </a:rPr>
              <a:t>should be standardized across all NCEMS data products</a:t>
            </a: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200" dirty="0"/>
          </a:p>
          <a:p>
            <a:pPr marL="34290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4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arenBoth"/>
            </a:pP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(Optional) </a:t>
            </a:r>
            <a:r>
              <a:rPr lang="en-US" sz="2400" dirty="0">
                <a:solidFill>
                  <a:schemeClr val="lt1"/>
                </a:solidFill>
              </a:rPr>
              <a:t>What technical challenges do you foresee that could hinder the effective integration of data in the molecular and cellular sciences?</a:t>
            </a:r>
            <a:endParaRPr sz="1200" dirty="0"/>
          </a:p>
        </p:txBody>
      </p:sp>
      <p:sp>
        <p:nvSpPr>
          <p:cNvPr id="153" name="Google Shape;153;p5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5"/>
          <p:cNvSpPr txBox="1"/>
          <p:nvPr/>
        </p:nvSpPr>
        <p:spPr>
          <a:xfrm>
            <a:off x="108274" y="296450"/>
            <a:ext cx="92925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Data Integration – Discussion Questions</a:t>
            </a:r>
            <a:endParaRPr/>
          </a:p>
        </p:txBody>
      </p:sp>
      <p:pic>
        <p:nvPicPr>
          <p:cNvPr id="2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F68A7CB5-FA92-AD45-FE34-EC87036C88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107" y="5029107"/>
            <a:ext cx="1828893" cy="18288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Widescreen</PresentationFormat>
  <Paragraphs>56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Nissley, Daniel Allen</dc:creator>
  <cp:lastModifiedBy>Nissley, Daniel Allen</cp:lastModifiedBy>
  <cp:revision>1</cp:revision>
  <dcterms:created xsi:type="dcterms:W3CDTF">2024-09-25T17:12:21Z</dcterms:created>
  <dcterms:modified xsi:type="dcterms:W3CDTF">2024-10-06T13:58:27Z</dcterms:modified>
</cp:coreProperties>
</file>