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64" r:id="rId3"/>
    <p:sldId id="293" r:id="rId4"/>
    <p:sldId id="265" r:id="rId5"/>
    <p:sldId id="266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237B07-176D-40F9-A2BE-9E050BED72FB}" v="1" dt="2024-10-06T13:59:28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91" d="100"/>
          <a:sy n="91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sley, Daniel Allen" userId="01a3746f-ddb8-417c-a3dd-cb42c112c9f4" providerId="ADAL" clId="{EF237B07-176D-40F9-A2BE-9E050BED72FB}"/>
    <pc:docChg chg="modSld">
      <pc:chgData name="Nissley, Daniel Allen" userId="01a3746f-ddb8-417c-a3dd-cb42c112c9f4" providerId="ADAL" clId="{EF237B07-176D-40F9-A2BE-9E050BED72FB}" dt="2024-10-06T13:59:32.679" v="1" actId="1076"/>
      <pc:docMkLst>
        <pc:docMk/>
      </pc:docMkLst>
      <pc:sldChg chg="addSp modSp mod">
        <pc:chgData name="Nissley, Daniel Allen" userId="01a3746f-ddb8-417c-a3dd-cb42c112c9f4" providerId="ADAL" clId="{EF237B07-176D-40F9-A2BE-9E050BED72FB}" dt="2024-10-06T13:59:32.679" v="1" actId="1076"/>
        <pc:sldMkLst>
          <pc:docMk/>
          <pc:sldMk cId="10111894" sldId="256"/>
        </pc:sldMkLst>
        <pc:picChg chg="add mod">
          <ac:chgData name="Nissley, Daniel Allen" userId="01a3746f-ddb8-417c-a3dd-cb42c112c9f4" providerId="ADAL" clId="{EF237B07-176D-40F9-A2BE-9E050BED72FB}" dt="2024-10-06T13:59:32.679" v="1" actId="1076"/>
          <ac:picMkLst>
            <pc:docMk/>
            <pc:sldMk cId="10111894" sldId="256"/>
            <ac:picMk id="5" creationId="{F68A7CB5-FA92-AD45-FE34-EC87036C88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54014-394A-482E-BFCA-BA40227694B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5F9D0-0C00-4C0E-B65E-32BD81EF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3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a captivating graphic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02E30-21BC-4768-AF2B-4B7E4E13CB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02E30-21BC-4768-AF2B-4B7E4E13CB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3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6AD2-ABF0-FE62-4A3C-05ACE8AEA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E0A7D-6641-4016-2D94-69A7F066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BF9B-6E54-8603-928E-8AEB6296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B13A-8D6C-4349-6798-15F9C7AB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6DAAD-A1B3-3B9F-B0D5-AA634BC2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6297-7F38-AA3C-B2AB-18536BCB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7B2F3-887A-401C-7FBF-9D351E02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AC5DA-905D-4B97-BA76-CC66C32B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DF637-6D15-AD34-D871-BBC26A60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54E0D-F814-66A1-C421-AD02DE5B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9CE30-19B8-C96E-C246-E4AED0144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B85AA-3204-5B5B-5506-8D8A88E40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7C6A-CB44-695B-365F-54B494BD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821CC-6A5A-99AB-397E-71770C4A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BADB-497A-BA3B-C2CA-4D7793F6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900F-FBF3-123C-AC42-180F9C85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1D85-657C-053C-9994-549052AF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23BD3-9194-8E86-B094-B198EBB2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172F4-3AA5-83C2-AA03-6BADC27F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0CF5F-DD87-786E-A33D-2E82BF9F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9238-9040-61F8-926F-EECD0909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3474-D5FE-06E4-2B4F-7957BDE16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9E82-B7A8-CF02-5C9A-0B4B12CA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AA4D-5456-E009-C796-96361598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115AC-6BD1-C75B-0A40-4F79607A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8085-1542-29C5-93C8-023B3E40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B237-45EA-E53F-DBD6-1199FA0A3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53B44-5CAE-F610-0089-FC9DCC1B6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69382-F0E8-D446-A005-3C826665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CE4E7-A8A2-D757-3F2B-7CB010B3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1BF92-D66B-1F82-1008-D7F69F36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C29C-B208-C0BB-9952-B4309C3A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A63A7-B5FE-F366-5C4A-5F92ED6C0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5DDA5-DD33-5C33-B2E6-71527C472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052FC-579D-5559-0C39-543A7703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E3C6A2-FD94-20F3-A4C2-2B097E241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4A4A41-6EAC-0A3C-8026-E145F5AB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DEEA5-5CDF-85C6-2444-A571C633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E49BB-2EF5-1A12-8AA0-FFC4F152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55FE-FAD9-E574-BD5B-1341956C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DC8CC-C173-B9A9-2CC4-55D9E5B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399EA-1A9F-0A3C-CF08-E2FBC037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20D0-76EA-E7C3-3D7D-5D96FF44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2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9E3B2-4958-830A-5A02-C77EB34C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85B34-F36C-B762-7D09-C09B3B13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57F17-21B0-D77D-AB59-F4A2E434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1BFD-5644-D264-9C79-60BC6234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D951-58D7-A1FE-404E-E6768A8D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D59-B39A-6CEB-7C53-2C0685E8C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0670B-1DF4-2B15-4721-B356D34E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BEA9D-4EF1-5510-C565-520A40D7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069D3-5B25-074F-024A-AC3EB947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339C-168D-8899-EDAC-F4FD78F4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07DBC-7F0C-975D-1387-F4C269500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EEE13-25A7-AE29-3955-9C6828DAE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45715-9604-57FA-A0B3-9D99F7B7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DDCB3-C84D-B0DB-9CD3-992F21CD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EFFD5-9EEB-A412-698B-36B88DCC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CF704-43DC-CA48-CADA-53E05A5A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48B28-B944-1B50-6FE7-C85B4395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1F1A3-F4B8-845C-5A6E-17274C298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6A7D48-3C01-4616-B8DE-71A00FBAC02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279BA-6AC9-EFA9-1308-F4E5B08A9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2DA3D-8A23-896F-15A7-77BE0A52C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EB58D-17EA-4B36-9FC4-8571A3766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5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C9E108-3482-C066-9D0E-AED1747BA71B}"/>
              </a:ext>
            </a:extLst>
          </p:cNvPr>
          <p:cNvSpPr/>
          <p:nvPr/>
        </p:nvSpPr>
        <p:spPr>
          <a:xfrm>
            <a:off x="0" y="0"/>
            <a:ext cx="12192000" cy="123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04A631-F7A6-F18C-56F1-EBAAA0CA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093" y="296460"/>
            <a:ext cx="3616623" cy="646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FE369B-FD01-7E00-68FE-719F2CB5D5F8}"/>
              </a:ext>
            </a:extLst>
          </p:cNvPr>
          <p:cNvSpPr txBox="1"/>
          <p:nvPr/>
        </p:nvSpPr>
        <p:spPr>
          <a:xfrm>
            <a:off x="0" y="1535713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National Remote Research Experience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Presented by: Melanie McReynolds &amp; Ed O’Brien</a:t>
            </a:r>
          </a:p>
        </p:txBody>
      </p:sp>
      <p:pic>
        <p:nvPicPr>
          <p:cNvPr id="1026" name="Picture 2" descr="5 tools for doing remote user research — UserLab UX Research Agency 👩‍💻">
            <a:extLst>
              <a:ext uri="{FF2B5EF4-FFF2-40B4-BE49-F238E27FC236}">
                <a16:creationId xmlns:a16="http://schemas.microsoft.com/office/drawing/2014/main" id="{D9A57372-5B38-16BC-4539-FD1BAF48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65" y="2918259"/>
            <a:ext cx="5477669" cy="37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0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C9E108-3482-C066-9D0E-AED1747BA71B}"/>
              </a:ext>
            </a:extLst>
          </p:cNvPr>
          <p:cNvSpPr/>
          <p:nvPr/>
        </p:nvSpPr>
        <p:spPr>
          <a:xfrm>
            <a:off x="0" y="0"/>
            <a:ext cx="12192000" cy="123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04A631-F7A6-F18C-56F1-EBAAA0CAB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093" y="296460"/>
            <a:ext cx="3616623" cy="646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71B0E-2B4B-4E4A-1A83-28F54CC164CB}"/>
              </a:ext>
            </a:extLst>
          </p:cNvPr>
          <p:cNvSpPr txBox="1"/>
          <p:nvPr/>
        </p:nvSpPr>
        <p:spPr>
          <a:xfrm>
            <a:off x="108284" y="296460"/>
            <a:ext cx="835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23047"/>
                </a:solidFill>
              </a:rPr>
              <a:t>SIP Feedback Session Schedule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D5767D-695B-EE7E-14F0-B47BA87CC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2179"/>
              </p:ext>
            </p:extLst>
          </p:nvPr>
        </p:nvGraphicFramePr>
        <p:xfrm>
          <a:off x="433108" y="2847611"/>
          <a:ext cx="11325784" cy="239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283">
                  <a:extLst>
                    <a:ext uri="{9D8B030D-6E8A-4147-A177-3AD203B41FA5}">
                      <a16:colId xmlns:a16="http://schemas.microsoft.com/office/drawing/2014/main" val="4202129269"/>
                    </a:ext>
                  </a:extLst>
                </a:gridCol>
                <a:gridCol w="1853416">
                  <a:extLst>
                    <a:ext uri="{9D8B030D-6E8A-4147-A177-3AD203B41FA5}">
                      <a16:colId xmlns:a16="http://schemas.microsoft.com/office/drawing/2014/main" val="3422443617"/>
                    </a:ext>
                  </a:extLst>
                </a:gridCol>
                <a:gridCol w="5782295">
                  <a:extLst>
                    <a:ext uri="{9D8B030D-6E8A-4147-A177-3AD203B41FA5}">
                      <a16:colId xmlns:a16="http://schemas.microsoft.com/office/drawing/2014/main" val="2262414982"/>
                    </a:ext>
                  </a:extLst>
                </a:gridCol>
                <a:gridCol w="1894790">
                  <a:extLst>
                    <a:ext uri="{9D8B030D-6E8A-4147-A177-3AD203B41FA5}">
                      <a16:colId xmlns:a16="http://schemas.microsoft.com/office/drawing/2014/main" val="1117966204"/>
                    </a:ext>
                  </a:extLst>
                </a:gridCol>
              </a:tblGrid>
              <a:tr h="47902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SESSION TIME</a:t>
                      </a:r>
                    </a:p>
                  </a:txBody>
                  <a:tcPr anchor="ctr">
                    <a:solidFill>
                      <a:srgbClr val="229E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ACTIVITY</a:t>
                      </a:r>
                    </a:p>
                  </a:txBody>
                  <a:tcPr anchor="ctr">
                    <a:solidFill>
                      <a:srgbClr val="229E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</a:t>
                      </a:r>
                    </a:p>
                  </a:txBody>
                  <a:tcPr anchor="ctr">
                    <a:solidFill>
                      <a:srgbClr val="229E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DURATION (MIN)</a:t>
                      </a:r>
                    </a:p>
                  </a:txBody>
                  <a:tcPr anchor="ctr">
                    <a:solidFill>
                      <a:srgbClr val="229E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59961"/>
                  </a:ext>
                </a:extLst>
              </a:tr>
              <a:tr h="6366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00:00 – 00:12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 leads provide background and summary of NCEMS goals in topic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100205"/>
                  </a:ext>
                </a:extLst>
              </a:tr>
              <a:tr h="6366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00:12 – 00:24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Group 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 of 6 form and consider 2-3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396914"/>
                  </a:ext>
                </a:extLst>
              </a:tr>
              <a:tr h="6366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00:24 – 00:37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Report 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 of 6 report back to entire session; one group member uses Qualtrics form to record responses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17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98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5C0DB2F-F875-C905-D1DB-2F165C6C434F}"/>
              </a:ext>
            </a:extLst>
          </p:cNvPr>
          <p:cNvSpPr txBox="1"/>
          <p:nvPr/>
        </p:nvSpPr>
        <p:spPr>
          <a:xfrm>
            <a:off x="0" y="1261737"/>
            <a:ext cx="11975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NRRE facilitates undergraduates from any institution across the country to remotely take part in synthesis research projects during the school year (September through March)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Projects are proposed by NCEMS working groups, postdocs, and outside faculty across the country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Projects are posted online; undergraduates and mentors apply to work on the project (the proposer and mentor do not need to be the same person)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Mentors and undergraduates are matched by NCEMS based on mutual interest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Clear expectations concerning time commitments and regular meetings for both mentor and undergraduate are agreed upon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NCEMS supports research via cyberinfrastructure (</a:t>
            </a:r>
            <a:r>
              <a:rPr lang="en-US" dirty="0" err="1">
                <a:solidFill>
                  <a:schemeClr val="bg1"/>
                </a:solidFill>
              </a:rPr>
              <a:t>CyVerse</a:t>
            </a:r>
            <a:r>
              <a:rPr lang="en-US" dirty="0">
                <a:solidFill>
                  <a:schemeClr val="bg1"/>
                </a:solidFill>
              </a:rPr>
              <a:t>), training (software, coding, statistics, data wrangling), and technical support through virtual office hours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NCEMS builds community through starting and ending virtual presentations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NCEMS will recognize research efforts by collecting final project reports, encouraging publication, and recognizing the most significant discoveries at the annual NCEMS meeting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59750-5CE1-6754-33CC-6ED94BA981BE}"/>
              </a:ext>
            </a:extLst>
          </p:cNvPr>
          <p:cNvSpPr/>
          <p:nvPr/>
        </p:nvSpPr>
        <p:spPr>
          <a:xfrm>
            <a:off x="0" y="0"/>
            <a:ext cx="12192000" cy="123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931CE0-9061-E94C-6A0D-D4C3E8A48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093" y="296460"/>
            <a:ext cx="3616623" cy="646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3E6E3-19B2-071A-B6AF-CF7D0B460192}"/>
              </a:ext>
            </a:extLst>
          </p:cNvPr>
          <p:cNvSpPr txBox="1"/>
          <p:nvPr/>
        </p:nvSpPr>
        <p:spPr>
          <a:xfrm>
            <a:off x="108284" y="53394"/>
            <a:ext cx="814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23047"/>
                </a:solidFill>
              </a:rPr>
              <a:t>What is the National Remote Research Experience?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488AC-8AC7-7E2F-BA08-A1ECC1BDD4D1}"/>
              </a:ext>
            </a:extLst>
          </p:cNvPr>
          <p:cNvSpPr/>
          <p:nvPr/>
        </p:nvSpPr>
        <p:spPr>
          <a:xfrm>
            <a:off x="281015" y="2134607"/>
            <a:ext cx="11802701" cy="606582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3421E-0C9A-790B-D9C4-D0E4FC9FB9F5}"/>
              </a:ext>
            </a:extLst>
          </p:cNvPr>
          <p:cNvSpPr/>
          <p:nvPr/>
        </p:nvSpPr>
        <p:spPr>
          <a:xfrm>
            <a:off x="453746" y="2716580"/>
            <a:ext cx="11802701" cy="528275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EDA1D9-3BEA-D481-74D0-DD32D0653406}"/>
              </a:ext>
            </a:extLst>
          </p:cNvPr>
          <p:cNvSpPr/>
          <p:nvPr/>
        </p:nvSpPr>
        <p:spPr>
          <a:xfrm>
            <a:off x="389299" y="3350765"/>
            <a:ext cx="11802701" cy="528275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9ADFD-660B-F5D1-E2B8-57A07E08273C}"/>
              </a:ext>
            </a:extLst>
          </p:cNvPr>
          <p:cNvSpPr/>
          <p:nvPr/>
        </p:nvSpPr>
        <p:spPr>
          <a:xfrm>
            <a:off x="389297" y="4090860"/>
            <a:ext cx="11802701" cy="528275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B5CEC-AB30-E649-BE34-0DCB4D78C3D5}"/>
              </a:ext>
            </a:extLst>
          </p:cNvPr>
          <p:cNvSpPr/>
          <p:nvPr/>
        </p:nvSpPr>
        <p:spPr>
          <a:xfrm>
            <a:off x="389297" y="4917994"/>
            <a:ext cx="11802701" cy="528275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09521-DDE9-C9B3-7D5F-F0608499377B}"/>
              </a:ext>
            </a:extLst>
          </p:cNvPr>
          <p:cNvSpPr/>
          <p:nvPr/>
        </p:nvSpPr>
        <p:spPr>
          <a:xfrm>
            <a:off x="313099" y="5479078"/>
            <a:ext cx="11802701" cy="528275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6ADA8-B2C2-4464-9D48-8BF2325E96C0}"/>
              </a:ext>
            </a:extLst>
          </p:cNvPr>
          <p:cNvSpPr/>
          <p:nvPr/>
        </p:nvSpPr>
        <p:spPr>
          <a:xfrm>
            <a:off x="389296" y="6276331"/>
            <a:ext cx="11802701" cy="528275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E59750-5CE1-6754-33CC-6ED94BA981BE}"/>
              </a:ext>
            </a:extLst>
          </p:cNvPr>
          <p:cNvSpPr/>
          <p:nvPr/>
        </p:nvSpPr>
        <p:spPr>
          <a:xfrm>
            <a:off x="0" y="0"/>
            <a:ext cx="12192000" cy="123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931CE0-9061-E94C-6A0D-D4C3E8A4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093" y="296460"/>
            <a:ext cx="3616623" cy="646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3E6E3-19B2-071A-B6AF-CF7D0B460192}"/>
              </a:ext>
            </a:extLst>
          </p:cNvPr>
          <p:cNvSpPr txBox="1"/>
          <p:nvPr/>
        </p:nvSpPr>
        <p:spPr>
          <a:xfrm>
            <a:off x="108284" y="296461"/>
            <a:ext cx="814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23047"/>
                </a:solidFill>
              </a:rPr>
              <a:t>NRRE Timeline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963143-FA93-316B-8656-9CE9B3FA8458}"/>
              </a:ext>
            </a:extLst>
          </p:cNvPr>
          <p:cNvSpPr/>
          <p:nvPr/>
        </p:nvSpPr>
        <p:spPr>
          <a:xfrm>
            <a:off x="388100" y="1677354"/>
            <a:ext cx="3301773" cy="640080"/>
          </a:xfrm>
          <a:prstGeom prst="roundRect">
            <a:avLst/>
          </a:prstGeom>
          <a:solidFill>
            <a:srgbClr val="229E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Feb 1 – March 15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DEE6-A3AF-208A-CD75-7564592BACCC}"/>
              </a:ext>
            </a:extLst>
          </p:cNvPr>
          <p:cNvSpPr/>
          <p:nvPr/>
        </p:nvSpPr>
        <p:spPr>
          <a:xfrm>
            <a:off x="388099" y="2712191"/>
            <a:ext cx="3301773" cy="640080"/>
          </a:xfrm>
          <a:prstGeom prst="roundRect">
            <a:avLst/>
          </a:prstGeom>
          <a:solidFill>
            <a:srgbClr val="229E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March 15 – May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89C47C-439E-E275-25D3-89DAB1748561}"/>
              </a:ext>
            </a:extLst>
          </p:cNvPr>
          <p:cNvSpPr/>
          <p:nvPr/>
        </p:nvSpPr>
        <p:spPr>
          <a:xfrm>
            <a:off x="388100" y="3716303"/>
            <a:ext cx="3301773" cy="640080"/>
          </a:xfrm>
          <a:prstGeom prst="roundRect">
            <a:avLst/>
          </a:prstGeom>
          <a:solidFill>
            <a:srgbClr val="229E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May 1 – July 15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3CE63-5B22-B71D-B7E3-9F6A0FDC974B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038986" y="2317434"/>
            <a:ext cx="1" cy="39475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CBDFC5-C908-0088-D716-435E996B8D51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038986" y="3352271"/>
            <a:ext cx="1" cy="3640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74D6EE-AD10-5139-CAA4-34DE567EB094}"/>
              </a:ext>
            </a:extLst>
          </p:cNvPr>
          <p:cNvSpPr/>
          <p:nvPr/>
        </p:nvSpPr>
        <p:spPr>
          <a:xfrm>
            <a:off x="388099" y="4720415"/>
            <a:ext cx="3301773" cy="640080"/>
          </a:xfrm>
          <a:prstGeom prst="roundRect">
            <a:avLst/>
          </a:prstGeom>
          <a:solidFill>
            <a:srgbClr val="229E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July 15 – August 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82F81C-49A2-FD6C-64C6-03F886DD3D14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flipH="1">
            <a:off x="2038986" y="4356383"/>
            <a:ext cx="1" cy="3640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B1CCB18-8E00-8E94-6DF4-C0C9EA445E93}"/>
              </a:ext>
            </a:extLst>
          </p:cNvPr>
          <p:cNvSpPr/>
          <p:nvPr/>
        </p:nvSpPr>
        <p:spPr>
          <a:xfrm>
            <a:off x="388098" y="5724527"/>
            <a:ext cx="3301773" cy="640080"/>
          </a:xfrm>
          <a:prstGeom prst="roundRect">
            <a:avLst/>
          </a:prstGeom>
          <a:solidFill>
            <a:srgbClr val="229E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August 15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4E480B-F518-F155-EDBB-1532F0E485C6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 flipH="1">
            <a:off x="2038985" y="5360495"/>
            <a:ext cx="1" cy="3640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0785D73-9184-E0B5-FFAB-EA02DD498836}"/>
              </a:ext>
            </a:extLst>
          </p:cNvPr>
          <p:cNvSpPr txBox="1"/>
          <p:nvPr/>
        </p:nvSpPr>
        <p:spPr>
          <a:xfrm>
            <a:off x="3783774" y="1812728"/>
            <a:ext cx="7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Proposals accepted from Working Groups, Postdocs, and outside faculty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4E5516-26BD-3374-2F36-63792F6655CC}"/>
              </a:ext>
            </a:extLst>
          </p:cNvPr>
          <p:cNvSpPr txBox="1"/>
          <p:nvPr/>
        </p:nvSpPr>
        <p:spPr>
          <a:xfrm>
            <a:off x="3783774" y="2820099"/>
            <a:ext cx="7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Open application period for undergraduates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737DF0-8DA8-F8A6-F0AF-23AE23A646E3}"/>
              </a:ext>
            </a:extLst>
          </p:cNvPr>
          <p:cNvSpPr txBox="1"/>
          <p:nvPr/>
        </p:nvSpPr>
        <p:spPr>
          <a:xfrm>
            <a:off x="3783774" y="3801756"/>
            <a:ext cx="7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Applications reviewed; students are matched with projects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2B550F-F8F8-2DEC-30AC-FE827E1D297C}"/>
              </a:ext>
            </a:extLst>
          </p:cNvPr>
          <p:cNvSpPr txBox="1"/>
          <p:nvPr/>
        </p:nvSpPr>
        <p:spPr>
          <a:xfrm>
            <a:off x="3783774" y="4855789"/>
            <a:ext cx="7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Notifications of acceptance are sent to undergraduates and mentors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72A559-8899-2BE2-5E5B-4122AE7C533D}"/>
              </a:ext>
            </a:extLst>
          </p:cNvPr>
          <p:cNvSpPr txBox="1"/>
          <p:nvPr/>
        </p:nvSpPr>
        <p:spPr>
          <a:xfrm>
            <a:off x="3783774" y="5859901"/>
            <a:ext cx="7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acceptance of participation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4C4EE4-D5A5-A403-15A9-84C9DC326B80}"/>
              </a:ext>
            </a:extLst>
          </p:cNvPr>
          <p:cNvSpPr/>
          <p:nvPr/>
        </p:nvSpPr>
        <p:spPr>
          <a:xfrm>
            <a:off x="281015" y="1548287"/>
            <a:ext cx="11802701" cy="799872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23EE30-257C-079C-8189-E20457FEDE58}"/>
              </a:ext>
            </a:extLst>
          </p:cNvPr>
          <p:cNvSpPr/>
          <p:nvPr/>
        </p:nvSpPr>
        <p:spPr>
          <a:xfrm>
            <a:off x="281014" y="2668456"/>
            <a:ext cx="11802701" cy="799872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DBB29-5FAC-A543-841B-5B5AD44278ED}"/>
              </a:ext>
            </a:extLst>
          </p:cNvPr>
          <p:cNvSpPr/>
          <p:nvPr/>
        </p:nvSpPr>
        <p:spPr>
          <a:xfrm>
            <a:off x="194649" y="3694435"/>
            <a:ext cx="11802701" cy="799872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2674C5-5C0F-22C1-4FBB-5184E28E4486}"/>
              </a:ext>
            </a:extLst>
          </p:cNvPr>
          <p:cNvSpPr/>
          <p:nvPr/>
        </p:nvSpPr>
        <p:spPr>
          <a:xfrm>
            <a:off x="1200" y="4662643"/>
            <a:ext cx="11802701" cy="799872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22955A-546A-E779-EAD8-657A93DF4574}"/>
              </a:ext>
            </a:extLst>
          </p:cNvPr>
          <p:cNvSpPr/>
          <p:nvPr/>
        </p:nvSpPr>
        <p:spPr>
          <a:xfrm>
            <a:off x="108284" y="5702659"/>
            <a:ext cx="11802701" cy="799872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E59750-5CE1-6754-33CC-6ED94BA981BE}"/>
              </a:ext>
            </a:extLst>
          </p:cNvPr>
          <p:cNvSpPr/>
          <p:nvPr/>
        </p:nvSpPr>
        <p:spPr>
          <a:xfrm>
            <a:off x="0" y="0"/>
            <a:ext cx="12192000" cy="123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931CE0-9061-E94C-6A0D-D4C3E8A4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093" y="296460"/>
            <a:ext cx="3616623" cy="646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3E6E3-19B2-071A-B6AF-CF7D0B460192}"/>
              </a:ext>
            </a:extLst>
          </p:cNvPr>
          <p:cNvSpPr txBox="1"/>
          <p:nvPr/>
        </p:nvSpPr>
        <p:spPr>
          <a:xfrm>
            <a:off x="108284" y="296461"/>
            <a:ext cx="814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23047"/>
                </a:solidFill>
              </a:rPr>
              <a:t>Plans for NRRE recruitment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3B1BE-5CD6-A6E3-323E-23935CEABC17}"/>
              </a:ext>
            </a:extLst>
          </p:cNvPr>
          <p:cNvSpPr txBox="1"/>
          <p:nvPr/>
        </p:nvSpPr>
        <p:spPr>
          <a:xfrm>
            <a:off x="108284" y="1391446"/>
            <a:ext cx="7042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NCEMS website and </a:t>
            </a:r>
            <a:r>
              <a:rPr lang="en-US" sz="2400" dirty="0" err="1">
                <a:solidFill>
                  <a:schemeClr val="bg1"/>
                </a:solidFill>
              </a:rPr>
              <a:t>listserve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Email outreach to colleges and universities across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NCEMS social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X (Twitter)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National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NOBCChE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NDiSTEM</a:t>
            </a:r>
            <a:r>
              <a:rPr lang="en-US" sz="2400" dirty="0">
                <a:solidFill>
                  <a:schemeClr val="bg1"/>
                </a:solidFill>
              </a:rPr>
              <a:t> (SACNAS)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ABRCMS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Biophysical Society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American Society for Biochemistry and Molecular Biology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779AE1-EB19-FE55-65D0-57E12645480B}"/>
              </a:ext>
            </a:extLst>
          </p:cNvPr>
          <p:cNvGrpSpPr/>
          <p:nvPr/>
        </p:nvGrpSpPr>
        <p:grpSpPr>
          <a:xfrm>
            <a:off x="8251115" y="1535713"/>
            <a:ext cx="2463501" cy="1540974"/>
            <a:chOff x="8659906" y="1535713"/>
            <a:chExt cx="2463501" cy="154097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3BEF498-FA16-4E61-EA47-55B4A3E501F7}"/>
                </a:ext>
              </a:extLst>
            </p:cNvPr>
            <p:cNvSpPr/>
            <p:nvPr/>
          </p:nvSpPr>
          <p:spPr>
            <a:xfrm>
              <a:off x="8659906" y="1535713"/>
              <a:ext cx="2463501" cy="15409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Biophysical Society Announces 2024 Society Fellows">
              <a:extLst>
                <a:ext uri="{FF2B5EF4-FFF2-40B4-BE49-F238E27FC236}">
                  <a16:creationId xmlns:a16="http://schemas.microsoft.com/office/drawing/2014/main" id="{EEB3388F-5205-9ABF-87E4-ECB26AF76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302" y="1684692"/>
              <a:ext cx="2124707" cy="125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American Society for Biochemistry and Molecular Biology - UC Santa Barbara">
            <a:extLst>
              <a:ext uri="{FF2B5EF4-FFF2-40B4-BE49-F238E27FC236}">
                <a16:creationId xmlns:a16="http://schemas.microsoft.com/office/drawing/2014/main" id="{D9B48C37-DA60-0064-9653-773DE22B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22" y="3429000"/>
            <a:ext cx="4228894" cy="12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walking in a building&#10;&#10;Description automatically generated">
            <a:extLst>
              <a:ext uri="{FF2B5EF4-FFF2-40B4-BE49-F238E27FC236}">
                <a16:creationId xmlns:a16="http://schemas.microsoft.com/office/drawing/2014/main" id="{44E2022B-362A-4F08-097F-F94E7FD93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22" y="5125855"/>
            <a:ext cx="2840380" cy="1331428"/>
          </a:xfrm>
          <a:prstGeom prst="rect">
            <a:avLst/>
          </a:prstGeom>
        </p:spPr>
      </p:pic>
      <p:pic>
        <p:nvPicPr>
          <p:cNvPr id="10" name="Picture 9" descr="A logo with colorful squares&#10;&#10;Description automatically generated">
            <a:extLst>
              <a:ext uri="{FF2B5EF4-FFF2-40B4-BE49-F238E27FC236}">
                <a16:creationId xmlns:a16="http://schemas.microsoft.com/office/drawing/2014/main" id="{73BDA221-7CCA-59A1-9CC9-B55375DB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88" y="5125855"/>
            <a:ext cx="1331428" cy="13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9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56E1-6877-82D5-9B03-84B1CDBD636E}"/>
              </a:ext>
            </a:extLst>
          </p:cNvPr>
          <p:cNvSpPr txBox="1"/>
          <p:nvPr/>
        </p:nvSpPr>
        <p:spPr>
          <a:xfrm>
            <a:off x="233360" y="1925649"/>
            <a:ext cx="11417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(1)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"/>
              </a:rPr>
              <a:t>How can we promote effective coordination and building strong connections between remote undergrads, mentors, </a:t>
            </a:r>
            <a:r>
              <a:rPr lang="en-US" sz="2400" dirty="0">
                <a:solidFill>
                  <a:schemeClr val="bg1"/>
                </a:solidFill>
                <a:latin typeface="Google Sans"/>
              </a:rPr>
              <a:t>and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"/>
              </a:rPr>
              <a:t>NCEMS computational resources?</a:t>
            </a:r>
          </a:p>
          <a:p>
            <a:endParaRPr lang="en-US" sz="2400" dirty="0">
              <a:solidFill>
                <a:schemeClr val="bg1"/>
              </a:solidFill>
              <a:latin typeface="Google Sans"/>
            </a:endParaRPr>
          </a:p>
          <a:p>
            <a:r>
              <a:rPr lang="en-US" sz="2400" dirty="0">
                <a:solidFill>
                  <a:schemeClr val="bg1"/>
                </a:solidFill>
                <a:latin typeface="Google Sans"/>
              </a:rPr>
              <a:t>(2)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"/>
              </a:rPr>
              <a:t>How can </a:t>
            </a:r>
            <a:r>
              <a:rPr lang="en-US" sz="2400" dirty="0">
                <a:solidFill>
                  <a:schemeClr val="bg1"/>
                </a:solidFill>
                <a:latin typeface="Google Sans"/>
              </a:rPr>
              <a:t>we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"/>
              </a:rPr>
              <a:t> effectively recruit undergrads and </a:t>
            </a:r>
            <a:r>
              <a:rPr lang="en-US" sz="2400" dirty="0">
                <a:solidFill>
                  <a:schemeClr val="bg1"/>
                </a:solidFill>
                <a:latin typeface="Google Sans"/>
              </a:rPr>
              <a:t>mentors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"/>
              </a:rPr>
              <a:t>to the NRRE?</a:t>
            </a:r>
          </a:p>
          <a:p>
            <a:endParaRPr lang="en-US" sz="2400" dirty="0">
              <a:solidFill>
                <a:schemeClr val="bg1"/>
              </a:solidFill>
              <a:latin typeface="Google Sans"/>
            </a:endParaRPr>
          </a:p>
          <a:p>
            <a:r>
              <a:rPr lang="en-US" sz="2400" dirty="0">
                <a:solidFill>
                  <a:schemeClr val="bg1"/>
                </a:solidFill>
                <a:latin typeface="Google Sans"/>
              </a:rPr>
              <a:t>(3) (Optional, only if time allows)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"/>
              </a:rPr>
              <a:t>How should we recognize the efforts of the undergrads and mentors?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4603A-0FDA-F8A1-9A68-8E0380AD7274}"/>
              </a:ext>
            </a:extLst>
          </p:cNvPr>
          <p:cNvSpPr txBox="1"/>
          <p:nvPr/>
        </p:nvSpPr>
        <p:spPr>
          <a:xfrm>
            <a:off x="141402" y="35821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NRRE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920011-9714-FA04-A70B-B56F3897FC9D}"/>
              </a:ext>
            </a:extLst>
          </p:cNvPr>
          <p:cNvSpPr/>
          <p:nvPr/>
        </p:nvSpPr>
        <p:spPr>
          <a:xfrm>
            <a:off x="0" y="0"/>
            <a:ext cx="12192000" cy="123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9DEB46-3A81-2382-E706-C954C4D6F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093" y="296460"/>
            <a:ext cx="3616623" cy="646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B17E5-C7A4-1FCC-7484-8562CADF1E53}"/>
              </a:ext>
            </a:extLst>
          </p:cNvPr>
          <p:cNvSpPr txBox="1"/>
          <p:nvPr/>
        </p:nvSpPr>
        <p:spPr>
          <a:xfrm>
            <a:off x="108284" y="296461"/>
            <a:ext cx="814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23047"/>
                </a:solidFill>
              </a:rPr>
              <a:t>NRRE – Discussion Questions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68A7CB5-FA92-AD45-FE34-EC87036C8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94" y="5185794"/>
            <a:ext cx="1672206" cy="16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423</Words>
  <Application>Microsoft Office PowerPoint</Application>
  <PresentationFormat>Widescreen</PresentationFormat>
  <Paragraphs>70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Nissley, Daniel Allen</dc:creator>
  <cp:lastModifiedBy>Nissley, Daniel Allen</cp:lastModifiedBy>
  <cp:revision>2</cp:revision>
  <dcterms:created xsi:type="dcterms:W3CDTF">2024-09-25T13:19:07Z</dcterms:created>
  <dcterms:modified xsi:type="dcterms:W3CDTF">2024-10-06T13:59:35Z</dcterms:modified>
</cp:coreProperties>
</file>