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embeddedFontLst>
    <p:embeddedFont>
      <p:font typeface="Play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gfai28HRAqMvioU33cGlHXJP9P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AA316AD-14D0-4B1F-896A-2E86848C3D35}">
  <a:tblStyle styleId="{3AA316AD-14D0-4B1F-896A-2E86848C3D35}" styleName="Table_0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9EC"/>
          </a:solidFill>
        </a:fill>
      </a:tcStyle>
    </a:wholeTbl>
    <a:band1H>
      <a:tcTxStyle/>
      <a:tcStyle>
        <a:fill>
          <a:solidFill>
            <a:srgbClr val="CAD1D8"/>
          </a:solidFill>
        </a:fill>
      </a:tcStyle>
    </a:band1H>
    <a:band2H>
      <a:tcTxStyle/>
    </a:band2H>
    <a:band1V>
      <a:tcTxStyle/>
      <a:tcStyle>
        <a:fill>
          <a:solidFill>
            <a:srgbClr val="CAD1D8"/>
          </a:solidFill>
        </a:fill>
      </a:tcStyle>
    </a:band1V>
    <a:band2V>
      <a:tcTxStyle/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lay-bold.fntdata"/><Relationship Id="rId12" Type="http://schemas.openxmlformats.org/officeDocument/2006/relationships/font" Target="fonts/Play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23047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92000" cy="12392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67093" y="296460"/>
            <a:ext cx="3616623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-108284" y="1473900"/>
            <a:ext cx="12192000" cy="1292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Team Science Best Practices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Presented by: Brian Uzzi, Brian Manata, &amp; Ed O’Brien</a:t>
            </a:r>
            <a:endParaRPr/>
          </a:p>
        </p:txBody>
      </p:sp>
      <p:grpSp>
        <p:nvGrpSpPr>
          <p:cNvPr id="87" name="Google Shape;87;p1"/>
          <p:cNvGrpSpPr/>
          <p:nvPr/>
        </p:nvGrpSpPr>
        <p:grpSpPr>
          <a:xfrm>
            <a:off x="4058249" y="3063023"/>
            <a:ext cx="3858933" cy="3665163"/>
            <a:chOff x="3762570" y="2951511"/>
            <a:chExt cx="3858933" cy="3665163"/>
          </a:xfrm>
        </p:grpSpPr>
        <p:sp>
          <p:nvSpPr>
            <p:cNvPr id="88" name="Google Shape;88;p1"/>
            <p:cNvSpPr/>
            <p:nvPr/>
          </p:nvSpPr>
          <p:spPr>
            <a:xfrm>
              <a:off x="3762570" y="2951511"/>
              <a:ext cx="3858933" cy="3644143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rgbClr val="08283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89" name="Google Shape;89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804610" y="3051603"/>
              <a:ext cx="3734836" cy="356507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0" name="Google Shape;90;p1"/>
          <p:cNvSpPr txBox="1"/>
          <p:nvPr/>
        </p:nvSpPr>
        <p:spPr>
          <a:xfrm>
            <a:off x="5216773" y="6051438"/>
            <a:ext cx="1494705" cy="292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(Working Groups)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/>
          <p:nvPr/>
        </p:nvSpPr>
        <p:spPr>
          <a:xfrm>
            <a:off x="0" y="0"/>
            <a:ext cx="12192000" cy="12392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67093" y="296460"/>
            <a:ext cx="3616623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/>
        </p:nvSpPr>
        <p:spPr>
          <a:xfrm>
            <a:off x="108283" y="38924"/>
            <a:ext cx="835881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Strategic Implementation Plan Feedback Session Outline</a:t>
            </a:r>
            <a:endParaRPr/>
          </a:p>
        </p:txBody>
      </p:sp>
      <p:graphicFrame>
        <p:nvGraphicFramePr>
          <p:cNvPr id="98" name="Google Shape;98;p2"/>
          <p:cNvGraphicFramePr/>
          <p:nvPr/>
        </p:nvGraphicFramePr>
        <p:xfrm>
          <a:off x="433108" y="284761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{3AA316AD-14D0-4B1F-896A-2E86848C3D35}</a:tableStyleId>
              </a:tblPr>
              <a:tblGrid>
                <a:gridCol w="1795275"/>
                <a:gridCol w="1853425"/>
                <a:gridCol w="5782300"/>
                <a:gridCol w="1894800"/>
              </a:tblGrid>
              <a:tr h="479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/>
                        <a:t>SESSION TIME</a:t>
                      </a:r>
                      <a:endParaRPr/>
                    </a:p>
                  </a:txBody>
                  <a:tcPr marT="45725" marB="45725" marR="91450" marL="91450" anchor="ctr">
                    <a:solidFill>
                      <a:srgbClr val="229EB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/>
                        <a:t>ACTIVITY</a:t>
                      </a:r>
                      <a:endParaRPr/>
                    </a:p>
                  </a:txBody>
                  <a:tcPr marT="45725" marB="45725" marR="91450" marL="91450" anchor="ctr">
                    <a:solidFill>
                      <a:srgbClr val="229EB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/>
                        <a:t>DESCRIPTION</a:t>
                      </a:r>
                      <a:endParaRPr/>
                    </a:p>
                  </a:txBody>
                  <a:tcPr marT="45725" marB="45725" marR="91450" marL="91450" anchor="ctr">
                    <a:solidFill>
                      <a:srgbClr val="229EB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/>
                        <a:t>DURATION (MIN)</a:t>
                      </a:r>
                      <a:endParaRPr/>
                    </a:p>
                  </a:txBody>
                  <a:tcPr marT="45725" marB="45725" marR="91450" marL="91450" anchor="ctr">
                    <a:solidFill>
                      <a:srgbClr val="229EBC"/>
                    </a:solidFill>
                  </a:tcPr>
                </a:tc>
              </a:tr>
              <a:tr h="636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00:00 – 00:12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/>
                        <a:t>Introduction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Session leads provide background and summary of NCEMS goals in topic area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12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636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00:12 – 00:24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/>
                        <a:t>Group Discussion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Groups of 6 form and consider 2-3 questions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12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636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00:24 – 00:37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800" u="none" cap="none" strike="noStrike"/>
                        <a:t>Report Back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Groups of 6 report back to entire session; one group member uses Qualtrics form to record responses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/>
                        <a:t>13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108283" y="1446028"/>
            <a:ext cx="11860197" cy="5326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2400">
                <a:solidFill>
                  <a:schemeClr val="lt1"/>
                </a:solidFill>
              </a:rPr>
              <a:t>Working Groups (WGs) are the primary research drivers at NCEMS. </a:t>
            </a:r>
            <a:endParaRPr/>
          </a:p>
          <a:p>
            <a:pPr indent="-87629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4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2400">
                <a:solidFill>
                  <a:schemeClr val="lt1"/>
                </a:solidFill>
              </a:rPr>
              <a:t>NCEMS aims to support ~36 WGs in its first five years.</a:t>
            </a:r>
            <a:endParaRPr/>
          </a:p>
          <a:p>
            <a:pPr indent="-87629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24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b="1" lang="en-US" sz="2400">
                <a:solidFill>
                  <a:schemeClr val="lt1"/>
                </a:solidFill>
              </a:rPr>
              <a:t>WGs are </a:t>
            </a:r>
            <a:r>
              <a:rPr lang="en-US" sz="2400">
                <a:solidFill>
                  <a:schemeClr val="lt1"/>
                </a:solidFill>
              </a:rPr>
              <a:t>diverse teams of scientists that integrate ideas &amp; theories across fields with publicly available data to get deeper and broader insights</a:t>
            </a:r>
            <a:endParaRPr/>
          </a:p>
          <a:p>
            <a:pPr indent="-87629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24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b="1" lang="en-US" sz="2400">
                <a:solidFill>
                  <a:schemeClr val="lt1"/>
                </a:solidFill>
              </a:rPr>
              <a:t>Staff scientists are </a:t>
            </a:r>
            <a:r>
              <a:rPr lang="en-US" sz="2400">
                <a:solidFill>
                  <a:schemeClr val="lt1"/>
                </a:solidFill>
              </a:rPr>
              <a:t>NCEMS employees who support WGs with expert assistance in data wrangling, analyses, statistics, and advanced data science methodologies </a:t>
            </a:r>
            <a:endParaRPr/>
          </a:p>
          <a:p>
            <a:pPr indent="-87629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24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b="1" lang="en-US" sz="2400">
                <a:solidFill>
                  <a:schemeClr val="lt1"/>
                </a:solidFill>
              </a:rPr>
              <a:t>Staff scientist assistants </a:t>
            </a:r>
            <a:r>
              <a:rPr lang="en-US" sz="2400">
                <a:solidFill>
                  <a:schemeClr val="lt1"/>
                </a:solidFill>
              </a:rPr>
              <a:t>are senior graduate students matrixed out to WGs</a:t>
            </a:r>
            <a:endParaRPr/>
          </a:p>
          <a:p>
            <a:pPr indent="-87629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4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2400">
                <a:solidFill>
                  <a:schemeClr val="lt1"/>
                </a:solidFill>
              </a:rPr>
              <a:t>WGs meet in-person for a 3-day kickoff; the rest of their collaborative research happens virtually</a:t>
            </a:r>
            <a:endParaRPr/>
          </a:p>
        </p:txBody>
      </p:sp>
      <p:sp>
        <p:nvSpPr>
          <p:cNvPr id="104" name="Google Shape;104;p3"/>
          <p:cNvSpPr/>
          <p:nvPr/>
        </p:nvSpPr>
        <p:spPr>
          <a:xfrm>
            <a:off x="0" y="0"/>
            <a:ext cx="12192000" cy="12392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67093" y="296460"/>
            <a:ext cx="3616623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"/>
          <p:cNvSpPr txBox="1"/>
          <p:nvPr/>
        </p:nvSpPr>
        <p:spPr>
          <a:xfrm>
            <a:off x="108283" y="296460"/>
            <a:ext cx="835881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Team Science at NCEMS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0" y="1248795"/>
            <a:ext cx="8358809" cy="56092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>
                <a:solidFill>
                  <a:schemeClr val="lt1"/>
                </a:solidFill>
              </a:rPr>
              <a:t>WGs apply for up to two years of support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>
                <a:solidFill>
                  <a:schemeClr val="lt1"/>
                </a:solidFill>
              </a:rPr>
              <a:t>NCEMS support for WGs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NCEMS staff scientist &amp; staff scientist assistant time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Cyberinfrastructure &amp; open science support &amp; training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Funding for travel, publication costs, and short-term visitors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Project management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>
                <a:solidFill>
                  <a:schemeClr val="lt1"/>
                </a:solidFill>
              </a:rPr>
              <a:t>In collaboration with WGs, NCEMS staff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Data quality assessments, literature reviews, preliminary analyses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Wrangle and harmonize diverse data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Facilitate regular meetings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US" sz="2000">
                <a:solidFill>
                  <a:schemeClr val="lt1"/>
                </a:solidFill>
              </a:rPr>
              <a:t>Train and guide WG members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0" y="0"/>
            <a:ext cx="12192000" cy="12392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67093" y="296460"/>
            <a:ext cx="3616623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4"/>
          <p:cNvSpPr txBox="1"/>
          <p:nvPr/>
        </p:nvSpPr>
        <p:spPr>
          <a:xfrm>
            <a:off x="108283" y="296460"/>
            <a:ext cx="835881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NCEMS support for WGs</a:t>
            </a:r>
            <a:endParaRPr/>
          </a:p>
        </p:txBody>
      </p:sp>
      <p:grpSp>
        <p:nvGrpSpPr>
          <p:cNvPr id="115" name="Google Shape;115;p4"/>
          <p:cNvGrpSpPr/>
          <p:nvPr/>
        </p:nvGrpSpPr>
        <p:grpSpPr>
          <a:xfrm>
            <a:off x="8467093" y="3907163"/>
            <a:ext cx="3453421" cy="2467060"/>
            <a:chOff x="418364" y="2145705"/>
            <a:chExt cx="4244097" cy="3307936"/>
          </a:xfrm>
        </p:grpSpPr>
        <p:sp>
          <p:nvSpPr>
            <p:cNvPr id="116" name="Google Shape;116;p4"/>
            <p:cNvSpPr/>
            <p:nvPr/>
          </p:nvSpPr>
          <p:spPr>
            <a:xfrm>
              <a:off x="889528" y="2145705"/>
              <a:ext cx="3301773" cy="640080"/>
            </a:xfrm>
            <a:prstGeom prst="roundRect">
              <a:avLst>
                <a:gd fmla="val 16667" name="adj"/>
              </a:avLst>
            </a:prstGeom>
            <a:solidFill>
              <a:srgbClr val="229EBC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Working Groups</a:t>
              </a:r>
              <a:endParaRPr/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889528" y="3479633"/>
              <a:ext cx="3301773" cy="640080"/>
            </a:xfrm>
            <a:prstGeom prst="roundRect">
              <a:avLst>
                <a:gd fmla="val 16667" name="adj"/>
              </a:avLst>
            </a:prstGeom>
            <a:solidFill>
              <a:srgbClr val="229EBC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NCEMS Staff Scientists</a:t>
              </a:r>
              <a:endParaRPr/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889528" y="4813561"/>
              <a:ext cx="3301773" cy="640080"/>
            </a:xfrm>
            <a:prstGeom prst="roundRect">
              <a:avLst>
                <a:gd fmla="val 16667" name="adj"/>
              </a:avLst>
            </a:prstGeom>
            <a:solidFill>
              <a:srgbClr val="229EBC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NCEMS Staff Scientist Assistants</a:t>
              </a: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 rot="10800000">
              <a:off x="4191296" y="2326015"/>
              <a:ext cx="471165" cy="1412028"/>
            </a:xfrm>
            <a:prstGeom prst="curvedRight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023047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418364" y="2326015"/>
              <a:ext cx="471164" cy="1500542"/>
            </a:xfrm>
            <a:prstGeom prst="curvedRight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023047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4"/>
            <p:cNvSpPr/>
            <p:nvPr/>
          </p:nvSpPr>
          <p:spPr>
            <a:xfrm rot="10800000">
              <a:off x="4191297" y="3845571"/>
              <a:ext cx="471164" cy="1412030"/>
            </a:xfrm>
            <a:prstGeom prst="curvedRight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023047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418364" y="3921008"/>
              <a:ext cx="471164" cy="1342367"/>
            </a:xfrm>
            <a:prstGeom prst="curvedRightArrow">
              <a:avLst>
                <a:gd fmla="val 25000" name="adj1"/>
                <a:gd fmla="val 50000" name="adj2"/>
                <a:gd fmla="val 25000" name="adj3"/>
              </a:avLst>
            </a:prstGeom>
            <a:solidFill>
              <a:srgbClr val="023047"/>
            </a:soli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3" name="Google Shape;123;p4"/>
          <p:cNvGrpSpPr/>
          <p:nvPr/>
        </p:nvGrpSpPr>
        <p:grpSpPr>
          <a:xfrm>
            <a:off x="8922415" y="1372194"/>
            <a:ext cx="2542780" cy="2276233"/>
            <a:chOff x="3762570" y="2951511"/>
            <a:chExt cx="3858933" cy="3644143"/>
          </a:xfrm>
        </p:grpSpPr>
        <p:sp>
          <p:nvSpPr>
            <p:cNvPr id="124" name="Google Shape;124;p4"/>
            <p:cNvSpPr/>
            <p:nvPr/>
          </p:nvSpPr>
          <p:spPr>
            <a:xfrm>
              <a:off x="3762570" y="2951511"/>
              <a:ext cx="3858933" cy="3644143"/>
            </a:xfrm>
            <a:prstGeom prst="rect">
              <a:avLst/>
            </a:prstGeom>
            <a:solidFill>
              <a:schemeClr val="lt1"/>
            </a:solidFill>
            <a:ln cap="flat" cmpd="sng" w="19050">
              <a:solidFill>
                <a:srgbClr val="08283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25" name="Google Shape;125;p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804610" y="3030583"/>
              <a:ext cx="3734836" cy="356507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6" name="Google Shape;126;p4"/>
          <p:cNvSpPr txBox="1"/>
          <p:nvPr/>
        </p:nvSpPr>
        <p:spPr>
          <a:xfrm>
            <a:off x="9694309" y="3213556"/>
            <a:ext cx="998991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(Working Groups)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"/>
          <p:cNvSpPr/>
          <p:nvPr/>
        </p:nvSpPr>
        <p:spPr>
          <a:xfrm>
            <a:off x="0" y="0"/>
            <a:ext cx="12192000" cy="12392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2" name="Google Shape;13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67093" y="296460"/>
            <a:ext cx="3616623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5"/>
          <p:cNvSpPr txBox="1"/>
          <p:nvPr/>
        </p:nvSpPr>
        <p:spPr>
          <a:xfrm>
            <a:off x="108283" y="296460"/>
            <a:ext cx="835881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Enabling Team Science at NCEMS</a:t>
            </a:r>
            <a:endParaRPr/>
          </a:p>
        </p:txBody>
      </p:sp>
      <p:sp>
        <p:nvSpPr>
          <p:cNvPr id="134" name="Google Shape;134;p5"/>
          <p:cNvSpPr txBox="1"/>
          <p:nvPr/>
        </p:nvSpPr>
        <p:spPr>
          <a:xfrm>
            <a:off x="5248778" y="2312009"/>
            <a:ext cx="6834938" cy="318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Largest ever investment by the NSF in cyberinfrastructure for the Life Sciences</a:t>
            </a:r>
            <a:endParaRPr/>
          </a:p>
          <a:p>
            <a:pPr indent="-215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Provides cloud computing, software, and training in Open &amp; Team Science practices </a:t>
            </a:r>
            <a:endParaRPr/>
          </a:p>
          <a:p>
            <a:pPr indent="-215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Enables seamless collaboration on data harmonization tasks and subsequent analyses </a:t>
            </a:r>
            <a:endParaRPr/>
          </a:p>
          <a:p>
            <a:pPr indent="-215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" name="Google Shape;135;p5"/>
          <p:cNvGrpSpPr/>
          <p:nvPr/>
        </p:nvGrpSpPr>
        <p:grpSpPr>
          <a:xfrm>
            <a:off x="385497" y="1665837"/>
            <a:ext cx="4714622" cy="4895703"/>
            <a:chOff x="1381378" y="1665837"/>
            <a:chExt cx="4714622" cy="4895703"/>
          </a:xfrm>
        </p:grpSpPr>
        <p:pic>
          <p:nvPicPr>
            <p:cNvPr id="136" name="Google Shape;136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381378" y="2534506"/>
              <a:ext cx="4714622" cy="402703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7" name="Google Shape;137;p5"/>
            <p:cNvSpPr/>
            <p:nvPr/>
          </p:nvSpPr>
          <p:spPr>
            <a:xfrm>
              <a:off x="1381378" y="1665837"/>
              <a:ext cx="4714622" cy="871655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8" name="Google Shape;138;p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1864971" y="1768835"/>
              <a:ext cx="3747436" cy="702662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6"/>
          <p:cNvSpPr txBox="1"/>
          <p:nvPr/>
        </p:nvSpPr>
        <p:spPr>
          <a:xfrm>
            <a:off x="222491" y="1535713"/>
            <a:ext cx="11747018" cy="35394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arenBoth"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the leader’s role in a virtual team? What challenges do you envision here?</a:t>
            </a:r>
            <a:endParaRPr/>
          </a:p>
          <a:p>
            <a:pPr indent="-279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arenBoth"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do you build a culture of innovation in a virtual team? What challenges do you envision here?</a:t>
            </a:r>
            <a:endParaRPr/>
          </a:p>
          <a:p>
            <a:pPr indent="-279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arenBoth"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(Optional, only if time allows) How do you promote trust in a virtual team? What challenges do you envision here?</a:t>
            </a:r>
            <a:endParaRPr/>
          </a:p>
        </p:txBody>
      </p:sp>
      <p:sp>
        <p:nvSpPr>
          <p:cNvPr id="144" name="Google Shape;144;p6"/>
          <p:cNvSpPr/>
          <p:nvPr/>
        </p:nvSpPr>
        <p:spPr>
          <a:xfrm>
            <a:off x="0" y="0"/>
            <a:ext cx="12192000" cy="12392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5" name="Google Shape;14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67093" y="296460"/>
            <a:ext cx="3616623" cy="646332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6"/>
          <p:cNvSpPr txBox="1"/>
          <p:nvPr/>
        </p:nvSpPr>
        <p:spPr>
          <a:xfrm>
            <a:off x="108284" y="296461"/>
            <a:ext cx="814283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23047"/>
                </a:solidFill>
                <a:latin typeface="Arial"/>
                <a:ea typeface="Arial"/>
                <a:cs typeface="Arial"/>
                <a:sym typeface="Arial"/>
              </a:rPr>
              <a:t>Team Science – Discussion Questions</a:t>
            </a:r>
            <a:endParaRPr/>
          </a:p>
        </p:txBody>
      </p:sp>
      <p:pic>
        <p:nvPicPr>
          <p:cNvPr descr="A qr code on a white background&#10;&#10;Description automatically generated" id="147" name="Google Shape;147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519794" y="5185794"/>
            <a:ext cx="1672206" cy="16722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2024-09-25T17:10:26Z</dcterms:created>
  <dc:creator>Nissley, Daniel Allen</dc:creator>
</cp:coreProperties>
</file>