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Play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lay-bold.fntdata"/><Relationship Id="rId30" Type="http://schemas.openxmlformats.org/officeDocument/2006/relationships/font" Target="fonts/Play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6ef667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6ef667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f5beb8c4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af5beb8c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b691aae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2b691aae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f691119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2f691119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e971d516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e971d516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cde0b2d1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cde0b2d1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2cde0b2d1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2cde0b2d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2cde0b2d1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2cde0b2d1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cde0b2d1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2cde0b2d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cde0b2d1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cde0b2d1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2cde0b2d1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2cde0b2d1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1261fdbed_1_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31261fdbed_1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cde0b2d1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2cde0b2d1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2cde0b2d1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2cde0b2d1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cde0b2d1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2cde0b2d1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af729e56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af729e56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1261fdbed_1_1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31261fdbed_1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1261fdbed_1_1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31261fdbed_1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e94cec51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4e94cec51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6ef667f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6ef667f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f5beb8c4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af5beb8c4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cde0b2d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cde0b2d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2cde0b2d1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2cde0b2d1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_2">
  <p:cSld name="Timeline_2">
    <p:bg>
      <p:bgPr>
        <a:solidFill>
          <a:srgbClr val="C0E4F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92887" y="273844"/>
            <a:ext cx="8958227" cy="69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lay"/>
              <a:buNone/>
              <a:defRPr sz="3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92887" y="972062"/>
            <a:ext cx="8958227" cy="4310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b="1" sz="1500" cap="none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/>
          <p:nvPr>
            <p:ph idx="2" type="pic"/>
          </p:nvPr>
        </p:nvSpPr>
        <p:spPr>
          <a:xfrm>
            <a:off x="0" y="1843659"/>
            <a:ext cx="1309878" cy="1385316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0" y="3225580"/>
            <a:ext cx="1309878" cy="2331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71928" y="3574838"/>
            <a:ext cx="1165860" cy="3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b="1" sz="8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5" type="body"/>
          </p:nvPr>
        </p:nvSpPr>
        <p:spPr>
          <a:xfrm>
            <a:off x="71928" y="3933104"/>
            <a:ext cx="11658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b="0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6" type="body"/>
          </p:nvPr>
        </p:nvSpPr>
        <p:spPr>
          <a:xfrm>
            <a:off x="1379445" y="1915250"/>
            <a:ext cx="1165860" cy="3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b="1" sz="8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7" type="body"/>
          </p:nvPr>
        </p:nvSpPr>
        <p:spPr>
          <a:xfrm>
            <a:off x="1379444" y="2279337"/>
            <a:ext cx="11658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b="0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8" type="body"/>
          </p:nvPr>
        </p:nvSpPr>
        <p:spPr>
          <a:xfrm>
            <a:off x="1305687" y="3225580"/>
            <a:ext cx="1309878" cy="233172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0" sz="1800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5"/>
          <p:cNvSpPr/>
          <p:nvPr>
            <p:ph idx="9" type="pic"/>
          </p:nvPr>
        </p:nvSpPr>
        <p:spPr>
          <a:xfrm>
            <a:off x="1295971" y="3458189"/>
            <a:ext cx="1309878" cy="1385316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5"/>
          <p:cNvSpPr/>
          <p:nvPr>
            <p:ph idx="13" type="pic"/>
          </p:nvPr>
        </p:nvSpPr>
        <p:spPr>
          <a:xfrm>
            <a:off x="2613374" y="1843659"/>
            <a:ext cx="1309878" cy="1385316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 txBox="1"/>
          <p:nvPr>
            <p:ph idx="14" type="body"/>
          </p:nvPr>
        </p:nvSpPr>
        <p:spPr>
          <a:xfrm>
            <a:off x="2611374" y="3225580"/>
            <a:ext cx="1309878" cy="2331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5" type="body"/>
          </p:nvPr>
        </p:nvSpPr>
        <p:spPr>
          <a:xfrm>
            <a:off x="2673155" y="3574838"/>
            <a:ext cx="1165860" cy="3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b="1" sz="8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6" type="body"/>
          </p:nvPr>
        </p:nvSpPr>
        <p:spPr>
          <a:xfrm>
            <a:off x="2673155" y="3933104"/>
            <a:ext cx="11658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b="0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7" type="body"/>
          </p:nvPr>
        </p:nvSpPr>
        <p:spPr>
          <a:xfrm>
            <a:off x="3997607" y="1915250"/>
            <a:ext cx="1165860" cy="3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b="1" sz="8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8" type="body"/>
          </p:nvPr>
        </p:nvSpPr>
        <p:spPr>
          <a:xfrm>
            <a:off x="3997606" y="2279337"/>
            <a:ext cx="11658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b="0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9" type="body"/>
          </p:nvPr>
        </p:nvSpPr>
        <p:spPr>
          <a:xfrm>
            <a:off x="3917061" y="3225580"/>
            <a:ext cx="1309878" cy="233172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0" sz="1800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5"/>
          <p:cNvSpPr/>
          <p:nvPr>
            <p:ph idx="20" type="pic"/>
          </p:nvPr>
        </p:nvSpPr>
        <p:spPr>
          <a:xfrm>
            <a:off x="3916490" y="3458189"/>
            <a:ext cx="1309878" cy="1385316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5"/>
          <p:cNvSpPr/>
          <p:nvPr>
            <p:ph idx="21" type="pic"/>
          </p:nvPr>
        </p:nvSpPr>
        <p:spPr>
          <a:xfrm>
            <a:off x="5226263" y="1843659"/>
            <a:ext cx="1309878" cy="1385316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5"/>
          <p:cNvSpPr txBox="1"/>
          <p:nvPr>
            <p:ph idx="22" type="body"/>
          </p:nvPr>
        </p:nvSpPr>
        <p:spPr>
          <a:xfrm>
            <a:off x="5222748" y="3225580"/>
            <a:ext cx="1309878" cy="2331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23" type="body"/>
          </p:nvPr>
        </p:nvSpPr>
        <p:spPr>
          <a:xfrm>
            <a:off x="5303535" y="3574838"/>
            <a:ext cx="1165860" cy="3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b="1" sz="8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24" type="body"/>
          </p:nvPr>
        </p:nvSpPr>
        <p:spPr>
          <a:xfrm>
            <a:off x="5303535" y="3933104"/>
            <a:ext cx="11658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b="0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25" type="body"/>
          </p:nvPr>
        </p:nvSpPr>
        <p:spPr>
          <a:xfrm>
            <a:off x="6615768" y="1915250"/>
            <a:ext cx="1165860" cy="3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b="1" sz="8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26" type="body"/>
          </p:nvPr>
        </p:nvSpPr>
        <p:spPr>
          <a:xfrm>
            <a:off x="6615767" y="2279337"/>
            <a:ext cx="11658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b="0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27" type="body"/>
          </p:nvPr>
        </p:nvSpPr>
        <p:spPr>
          <a:xfrm>
            <a:off x="6532721" y="3225580"/>
            <a:ext cx="1309878" cy="233172"/>
          </a:xfrm>
          <a:prstGeom prst="rect">
            <a:avLst/>
          </a:prstGeom>
          <a:solidFill>
            <a:srgbClr val="E59D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0" sz="1800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5"/>
          <p:cNvSpPr/>
          <p:nvPr>
            <p:ph idx="28" type="pic"/>
          </p:nvPr>
        </p:nvSpPr>
        <p:spPr>
          <a:xfrm>
            <a:off x="6532721" y="3458189"/>
            <a:ext cx="1309878" cy="1385316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5"/>
          <p:cNvSpPr/>
          <p:nvPr>
            <p:ph idx="29" type="pic"/>
          </p:nvPr>
        </p:nvSpPr>
        <p:spPr>
          <a:xfrm>
            <a:off x="7834122" y="1843659"/>
            <a:ext cx="1309878" cy="1385316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5"/>
          <p:cNvSpPr txBox="1"/>
          <p:nvPr>
            <p:ph idx="30" type="body"/>
          </p:nvPr>
        </p:nvSpPr>
        <p:spPr>
          <a:xfrm>
            <a:off x="7834122" y="3225580"/>
            <a:ext cx="1309878" cy="2331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31" type="body"/>
          </p:nvPr>
        </p:nvSpPr>
        <p:spPr>
          <a:xfrm>
            <a:off x="7917728" y="3574838"/>
            <a:ext cx="1165860" cy="306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None/>
              <a:defRPr b="1" sz="800" cap="none">
                <a:solidFill>
                  <a:schemeClr val="accent5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32" type="body"/>
          </p:nvPr>
        </p:nvSpPr>
        <p:spPr>
          <a:xfrm>
            <a:off x="7917728" y="3933104"/>
            <a:ext cx="1165860" cy="8915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b="0"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2304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3047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-19100" y="280575"/>
            <a:ext cx="585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Complete the pre-training survey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829300" y="4152850"/>
            <a:ext cx="756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The pre-training survey is mandatory </a:t>
            </a:r>
            <a:r>
              <a:rPr lang="en" sz="1800">
                <a:solidFill>
                  <a:schemeClr val="lt1"/>
                </a:solidFill>
              </a:rPr>
              <a:t>- you must complete it to be sent a link to an AWS Cloud instance and access the training materials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550" y="1251300"/>
            <a:ext cx="2640900" cy="26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122675" y="1251300"/>
            <a:ext cx="278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WiFi: ASBMB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Password: UTSWDallas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/>
          <p:nvPr/>
        </p:nvSpPr>
        <p:spPr>
          <a:xfrm>
            <a:off x="4884963" y="1206650"/>
            <a:ext cx="4119900" cy="124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247725" y="2359375"/>
            <a:ext cx="8520600" cy="25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programming in Python in detail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details of the theory justifying the analyses we perform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additional information is included in the </a:t>
            </a:r>
            <a:r>
              <a:rPr b="1" lang="en">
                <a:solidFill>
                  <a:schemeClr val="lt1"/>
                </a:solidFill>
              </a:rPr>
              <a:t>Theory &amp; Background packet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140000" y="173925"/>
            <a:ext cx="54297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This training will </a:t>
            </a:r>
            <a:r>
              <a:rPr b="1" lang="en" sz="2400">
                <a:solidFill>
                  <a:schemeClr val="dk1"/>
                </a:solidFill>
              </a:rPr>
              <a:t>not</a:t>
            </a:r>
            <a:r>
              <a:rPr lang="en" sz="2400">
                <a:solidFill>
                  <a:schemeClr val="dk1"/>
                </a:solidFill>
              </a:rPr>
              <a:t> cover…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93" name="Google Shape;293;p35"/>
          <p:cNvPicPr preferRelativeResize="0"/>
          <p:nvPr/>
        </p:nvPicPr>
        <p:blipFill rotWithShape="1">
          <a:blip r:embed="rId4">
            <a:alphaModFix/>
          </a:blip>
          <a:srcRect b="29747" l="0" r="0" t="26945"/>
          <a:stretch/>
        </p:blipFill>
        <p:spPr>
          <a:xfrm>
            <a:off x="4985872" y="1296950"/>
            <a:ext cx="3918116" cy="106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"/>
          <p:cNvSpPr txBox="1"/>
          <p:nvPr>
            <p:ph idx="1" type="body"/>
          </p:nvPr>
        </p:nvSpPr>
        <p:spPr>
          <a:xfrm>
            <a:off x="311700" y="134257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You do not need to take notes </a:t>
            </a:r>
            <a:r>
              <a:rPr lang="en">
                <a:solidFill>
                  <a:schemeClr val="lt1"/>
                </a:solidFill>
              </a:rPr>
              <a:t>- all materials will be made available to you on request following the training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Do not try to “work ahead”</a:t>
            </a:r>
            <a:r>
              <a:rPr lang="en">
                <a:solidFill>
                  <a:schemeClr val="lt1"/>
                </a:solidFill>
              </a:rPr>
              <a:t> - stay in sync with the instructor so you do not miss crucial information or instructions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If you have any technical issues </a:t>
            </a:r>
            <a:r>
              <a:rPr b="1" lang="en">
                <a:solidFill>
                  <a:schemeClr val="lt1"/>
                </a:solidFill>
              </a:rPr>
              <a:t>raise your hand</a:t>
            </a:r>
            <a:r>
              <a:rPr lang="en">
                <a:solidFill>
                  <a:schemeClr val="lt1"/>
                </a:solidFill>
              </a:rPr>
              <a:t> and an instructor will walk over to help you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00" name="Google Shape;3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6"/>
          <p:cNvSpPr txBox="1"/>
          <p:nvPr/>
        </p:nvSpPr>
        <p:spPr>
          <a:xfrm>
            <a:off x="140000" y="173925"/>
            <a:ext cx="54297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few last things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 txBox="1"/>
          <p:nvPr>
            <p:ph idx="1" type="body"/>
          </p:nvPr>
        </p:nvSpPr>
        <p:spPr>
          <a:xfrm>
            <a:off x="311700" y="134257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Put your laptop on battery-saver mode</a:t>
            </a:r>
            <a:endParaRPr b="1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b="1" lang="en">
                <a:solidFill>
                  <a:schemeClr val="lt1"/>
                </a:solidFill>
              </a:rPr>
              <a:t>You will not be running any computation locally; only an internet browser is needed</a:t>
            </a:r>
            <a:endParaRPr b="1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Close your laptop </a:t>
            </a:r>
            <a:r>
              <a:rPr lang="en">
                <a:solidFill>
                  <a:schemeClr val="lt1"/>
                </a:solidFill>
              </a:rPr>
              <a:t>when you are watching the instructor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08" name="Google Shape;3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7"/>
          <p:cNvSpPr txBox="1"/>
          <p:nvPr/>
        </p:nvSpPr>
        <p:spPr>
          <a:xfrm>
            <a:off x="140000" y="173925"/>
            <a:ext cx="54297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few last things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8"/>
          <p:cNvSpPr txBox="1"/>
          <p:nvPr/>
        </p:nvSpPr>
        <p:spPr>
          <a:xfrm>
            <a:off x="-19100" y="280575"/>
            <a:ext cx="5851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Complete the pre-training survey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829300" y="4152850"/>
            <a:ext cx="756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The pre-training survey is mandatory </a:t>
            </a:r>
            <a:r>
              <a:rPr lang="en" sz="1800">
                <a:solidFill>
                  <a:schemeClr val="lt1"/>
                </a:solidFill>
              </a:rPr>
              <a:t>- you must complete it to be sent a link to an AWS Cloud instance and access the training materials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18" name="Google Shape;3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550" y="1251300"/>
            <a:ext cx="2640900" cy="26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 txBox="1"/>
          <p:nvPr/>
        </p:nvSpPr>
        <p:spPr>
          <a:xfrm>
            <a:off x="122675" y="1251300"/>
            <a:ext cx="278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WiFi: ASBMB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Password: UTSWDallas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9"/>
          <p:cNvSpPr txBox="1"/>
          <p:nvPr/>
        </p:nvSpPr>
        <p:spPr>
          <a:xfrm>
            <a:off x="0" y="173925"/>
            <a:ext cx="576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1</a:t>
            </a:r>
            <a:r>
              <a:rPr lang="en" sz="2400">
                <a:solidFill>
                  <a:schemeClr val="dk1"/>
                </a:solidFill>
              </a:rPr>
              <a:t> - </a:t>
            </a:r>
            <a:r>
              <a:rPr lang="en" sz="2400">
                <a:solidFill>
                  <a:schemeClr val="dk1"/>
                </a:solidFill>
              </a:rPr>
              <a:t>Quantifying the association of a feature with an outcome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27" name="Google Shape;327;p39"/>
          <p:cNvSpPr txBox="1"/>
          <p:nvPr>
            <p:ph idx="1" type="body"/>
          </p:nvPr>
        </p:nvSpPr>
        <p:spPr>
          <a:xfrm>
            <a:off x="134275" y="1054125"/>
            <a:ext cx="8792100" cy="40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You have a hypothesis - how can you test it?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We can compute the </a:t>
            </a:r>
            <a:r>
              <a:rPr b="1" lang="en">
                <a:solidFill>
                  <a:schemeClr val="lt1"/>
                </a:solidFill>
              </a:rPr>
              <a:t>association</a:t>
            </a:r>
            <a:r>
              <a:rPr lang="en">
                <a:solidFill>
                  <a:schemeClr val="lt1"/>
                </a:solidFill>
              </a:rPr>
              <a:t> - what does </a:t>
            </a:r>
            <a:r>
              <a:rPr b="1" lang="en">
                <a:solidFill>
                  <a:schemeClr val="lt1"/>
                </a:solidFill>
              </a:rPr>
              <a:t>association</a:t>
            </a:r>
            <a:r>
              <a:rPr lang="en">
                <a:solidFill>
                  <a:schemeClr val="lt1"/>
                </a:solidFill>
              </a:rPr>
              <a:t> mean?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If two variables are associated, information about one provides information on the other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 </a:t>
            </a:r>
            <a:r>
              <a:rPr b="1" lang="en">
                <a:solidFill>
                  <a:schemeClr val="lt1"/>
                </a:solidFill>
              </a:rPr>
              <a:t>feature</a:t>
            </a:r>
            <a:r>
              <a:rPr lang="en">
                <a:solidFill>
                  <a:schemeClr val="lt1"/>
                </a:solidFill>
              </a:rPr>
              <a:t> (parameter) and </a:t>
            </a:r>
            <a:r>
              <a:rPr b="1" lang="en">
                <a:solidFill>
                  <a:schemeClr val="lt1"/>
                </a:solidFill>
              </a:rPr>
              <a:t>outcome</a:t>
            </a:r>
            <a:r>
              <a:rPr lang="en">
                <a:solidFill>
                  <a:schemeClr val="lt1"/>
                </a:solidFill>
              </a:rPr>
              <a:t> (what we want to predict) might be associated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We need to determine if they have a relationship and if it is </a:t>
            </a:r>
            <a:r>
              <a:rPr b="1" lang="en">
                <a:solidFill>
                  <a:schemeClr val="lt1"/>
                </a:solidFill>
              </a:rPr>
              <a:t>real </a:t>
            </a:r>
            <a:r>
              <a:rPr lang="en">
                <a:solidFill>
                  <a:schemeClr val="lt1"/>
                </a:solidFill>
              </a:rPr>
              <a:t>or</a:t>
            </a:r>
            <a:r>
              <a:rPr b="1" lang="en">
                <a:solidFill>
                  <a:schemeClr val="lt1"/>
                </a:solidFill>
              </a:rPr>
              <a:t> random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How can we </a:t>
            </a:r>
            <a:r>
              <a:rPr b="1" lang="en">
                <a:solidFill>
                  <a:schemeClr val="lt1"/>
                </a:solidFill>
              </a:rPr>
              <a:t>quantify</a:t>
            </a:r>
            <a:r>
              <a:rPr lang="en">
                <a:solidFill>
                  <a:schemeClr val="lt1"/>
                </a:solidFill>
              </a:rPr>
              <a:t> association?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Write down a </a:t>
            </a:r>
            <a:r>
              <a:rPr b="1" lang="en">
                <a:solidFill>
                  <a:schemeClr val="lt1"/>
                </a:solidFill>
              </a:rPr>
              <a:t>contingency table</a:t>
            </a:r>
            <a:r>
              <a:rPr lang="en">
                <a:solidFill>
                  <a:schemeClr val="lt1"/>
                </a:solidFill>
              </a:rPr>
              <a:t>, calculate the </a:t>
            </a:r>
            <a:r>
              <a:rPr b="1" lang="en">
                <a:solidFill>
                  <a:schemeClr val="lt1"/>
                </a:solidFill>
              </a:rPr>
              <a:t>odds ratio</a:t>
            </a:r>
            <a:r>
              <a:rPr lang="en">
                <a:solidFill>
                  <a:schemeClr val="lt1"/>
                </a:solidFill>
              </a:rPr>
              <a:t>, and check for </a:t>
            </a:r>
            <a:r>
              <a:rPr b="1" lang="en">
                <a:solidFill>
                  <a:schemeClr val="lt1"/>
                </a:solidFill>
              </a:rPr>
              <a:t>statistical significance</a:t>
            </a:r>
            <a:endParaRPr b="1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Why is this </a:t>
            </a:r>
            <a:r>
              <a:rPr b="1" lang="en">
                <a:solidFill>
                  <a:schemeClr val="lt1"/>
                </a:solidFill>
              </a:rPr>
              <a:t>important?</a:t>
            </a:r>
            <a:endParaRPr b="1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Make data-driven decisions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Avoid false conclusions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0"/>
          <p:cNvSpPr txBox="1"/>
          <p:nvPr/>
        </p:nvSpPr>
        <p:spPr>
          <a:xfrm>
            <a:off x="0" y="173925"/>
            <a:ext cx="576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1</a:t>
            </a:r>
            <a:r>
              <a:rPr lang="en" sz="2400">
                <a:solidFill>
                  <a:schemeClr val="dk1"/>
                </a:solidFill>
              </a:rPr>
              <a:t> - Quantifying the association of a feature with an outcome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35" name="Google Shape;335;p40"/>
          <p:cNvSpPr txBox="1"/>
          <p:nvPr>
            <p:ph idx="1" type="body"/>
          </p:nvPr>
        </p:nvSpPr>
        <p:spPr>
          <a:xfrm>
            <a:off x="134275" y="1054125"/>
            <a:ext cx="87921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You have a hypothesis - how can you test it?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General process</a:t>
            </a:r>
            <a:r>
              <a:rPr lang="en">
                <a:solidFill>
                  <a:schemeClr val="lt1"/>
                </a:solidFill>
              </a:rPr>
              <a:t>: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organize your data into a </a:t>
            </a:r>
            <a:r>
              <a:rPr b="1" lang="en">
                <a:solidFill>
                  <a:schemeClr val="lt1"/>
                </a:solidFill>
              </a:rPr>
              <a:t>contingency table</a:t>
            </a:r>
            <a:r>
              <a:rPr lang="en">
                <a:solidFill>
                  <a:schemeClr val="lt1"/>
                </a:solidFill>
              </a:rPr>
              <a:t>,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calculate an </a:t>
            </a:r>
            <a:r>
              <a:rPr b="1" lang="en">
                <a:solidFill>
                  <a:schemeClr val="lt1"/>
                </a:solidFill>
              </a:rPr>
              <a:t>odds ratio</a:t>
            </a:r>
            <a:r>
              <a:rPr lang="en">
                <a:solidFill>
                  <a:schemeClr val="lt1"/>
                </a:solidFill>
              </a:rPr>
              <a:t> to determine if a feature is associated with an outcome,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use Fisher’s Exact Test to determine if the result is </a:t>
            </a:r>
            <a:r>
              <a:rPr b="1" lang="en">
                <a:solidFill>
                  <a:schemeClr val="lt1"/>
                </a:solidFill>
              </a:rPr>
              <a:t>statistically significant</a:t>
            </a:r>
            <a:endParaRPr b="1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Take-home message</a:t>
            </a:r>
            <a:r>
              <a:rPr lang="en">
                <a:solidFill>
                  <a:schemeClr val="lt1"/>
                </a:solidFill>
              </a:rPr>
              <a:t>: This procedure allows you to distinguish real relationships between features and outcomes from random relationships.</a:t>
            </a:r>
            <a:endParaRPr>
              <a:solidFill>
                <a:schemeClr val="l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Google Shape;3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/>
          <p:nvPr/>
        </p:nvSpPr>
        <p:spPr>
          <a:xfrm>
            <a:off x="0" y="173925"/>
            <a:ext cx="576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2</a:t>
            </a:r>
            <a:r>
              <a:rPr lang="en" sz="2400">
                <a:solidFill>
                  <a:schemeClr val="dk1"/>
                </a:solidFill>
              </a:rPr>
              <a:t> - Controlling for confounding factors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43" name="Google Shape;343;p41"/>
          <p:cNvSpPr txBox="1"/>
          <p:nvPr>
            <p:ph idx="1" type="body"/>
          </p:nvPr>
        </p:nvSpPr>
        <p:spPr>
          <a:xfrm>
            <a:off x="196550" y="1054125"/>
            <a:ext cx="8520600" cy="39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lang="en">
                <a:solidFill>
                  <a:schemeClr val="lt1"/>
                </a:solidFill>
              </a:rPr>
              <a:t>Someone claims an alternative hypothesis can explain your data - how can you control for it?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We can check for the presence of </a:t>
            </a:r>
            <a:r>
              <a:rPr b="1" lang="en">
                <a:solidFill>
                  <a:schemeClr val="lt1"/>
                </a:solidFill>
              </a:rPr>
              <a:t>confounding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b="1" lang="en">
                <a:solidFill>
                  <a:schemeClr val="lt1"/>
                </a:solidFill>
              </a:rPr>
              <a:t>factors</a:t>
            </a:r>
            <a:endParaRPr b="1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 confounding factor is a variable associated with both a feature and an outcome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Confounding factors </a:t>
            </a:r>
            <a:r>
              <a:rPr b="1" lang="en">
                <a:solidFill>
                  <a:schemeClr val="lt1"/>
                </a:solidFill>
              </a:rPr>
              <a:t>distort the true relationship</a:t>
            </a:r>
            <a:r>
              <a:rPr lang="en">
                <a:solidFill>
                  <a:schemeClr val="lt1"/>
                </a:solidFill>
              </a:rPr>
              <a:t> between the feature and outcome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How can we </a:t>
            </a:r>
            <a:r>
              <a:rPr b="1" lang="en">
                <a:solidFill>
                  <a:schemeClr val="lt1"/>
                </a:solidFill>
              </a:rPr>
              <a:t>control</a:t>
            </a:r>
            <a:r>
              <a:rPr lang="en">
                <a:solidFill>
                  <a:schemeClr val="lt1"/>
                </a:solidFill>
              </a:rPr>
              <a:t> for confounding factors?</a:t>
            </a:r>
            <a:endParaRPr b="1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Build a </a:t>
            </a:r>
            <a:r>
              <a:rPr b="1" lang="en">
                <a:solidFill>
                  <a:schemeClr val="lt1"/>
                </a:solidFill>
              </a:rPr>
              <a:t>logistic regression</a:t>
            </a:r>
            <a:r>
              <a:rPr lang="en">
                <a:solidFill>
                  <a:schemeClr val="lt1"/>
                </a:solidFill>
              </a:rPr>
              <a:t> model with and without the potential confounding factor</a:t>
            </a:r>
            <a:endParaRPr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Why is this </a:t>
            </a:r>
            <a:r>
              <a:rPr b="1" lang="en">
                <a:solidFill>
                  <a:schemeClr val="lt1"/>
                </a:solidFill>
              </a:rPr>
              <a:t>important</a:t>
            </a:r>
            <a:r>
              <a:rPr lang="en">
                <a:solidFill>
                  <a:schemeClr val="lt1"/>
                </a:solidFill>
              </a:rPr>
              <a:t>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Confounding factors can prevent us from drawing correct conclusions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/>
          <p:nvPr/>
        </p:nvSpPr>
        <p:spPr>
          <a:xfrm>
            <a:off x="0" y="173925"/>
            <a:ext cx="576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2</a:t>
            </a:r>
            <a:r>
              <a:rPr lang="en" sz="2400">
                <a:solidFill>
                  <a:schemeClr val="dk1"/>
                </a:solidFill>
              </a:rPr>
              <a:t> - Controlling for confounding factors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51" name="Google Shape;351;p42"/>
          <p:cNvSpPr txBox="1"/>
          <p:nvPr>
            <p:ph idx="1" type="body"/>
          </p:nvPr>
        </p:nvSpPr>
        <p:spPr>
          <a:xfrm>
            <a:off x="196550" y="1054125"/>
            <a:ext cx="8520600" cy="39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Someone claims an alternative hypothesis can explain your data - how can you control for it?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General process</a:t>
            </a:r>
            <a:r>
              <a:rPr lang="en">
                <a:solidFill>
                  <a:schemeClr val="lt1"/>
                </a:solidFill>
              </a:rPr>
              <a:t>: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Build </a:t>
            </a:r>
            <a:r>
              <a:rPr b="1" lang="en">
                <a:solidFill>
                  <a:schemeClr val="lt1"/>
                </a:solidFill>
              </a:rPr>
              <a:t>logistic regression</a:t>
            </a:r>
            <a:r>
              <a:rPr lang="en">
                <a:solidFill>
                  <a:schemeClr val="lt1"/>
                </a:solidFill>
              </a:rPr>
              <a:t> model of outcome including only your feature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Build logistic regression of outcome including feature and </a:t>
            </a:r>
            <a:r>
              <a:rPr b="1" lang="en">
                <a:solidFill>
                  <a:schemeClr val="lt1"/>
                </a:solidFill>
              </a:rPr>
              <a:t>potential confounder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Compare odds ratios for feature in absence and presence of confounder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Take-home message</a:t>
            </a:r>
            <a:r>
              <a:rPr lang="en">
                <a:solidFill>
                  <a:schemeClr val="lt1"/>
                </a:solidFill>
              </a:rPr>
              <a:t>: We can use this procedure to test if a possible confounding factor influences our interpretation of the relationship between a feature and an outcome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3"/>
          <p:cNvSpPr txBox="1"/>
          <p:nvPr/>
        </p:nvSpPr>
        <p:spPr>
          <a:xfrm>
            <a:off x="0" y="173925"/>
            <a:ext cx="576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3</a:t>
            </a:r>
            <a:r>
              <a:rPr lang="en" sz="2400">
                <a:solidFill>
                  <a:schemeClr val="dk1"/>
                </a:solidFill>
              </a:rPr>
              <a:t> - </a:t>
            </a:r>
            <a:r>
              <a:rPr lang="en" sz="2400">
                <a:solidFill>
                  <a:schemeClr val="dk1"/>
                </a:solidFill>
              </a:rPr>
              <a:t>Identifying features that may drive outcomes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59" name="Google Shape;359;p43"/>
          <p:cNvSpPr txBox="1"/>
          <p:nvPr>
            <p:ph idx="1" type="body"/>
          </p:nvPr>
        </p:nvSpPr>
        <p:spPr>
          <a:xfrm>
            <a:off x="196550" y="1054125"/>
            <a:ext cx="8851800" cy="40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lang="en">
                <a:solidFill>
                  <a:schemeClr val="lt1"/>
                </a:solidFill>
              </a:rPr>
              <a:t>You have tons of data on the properties of your system - how can you decide which properties are relevant?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We can easily generate thousands of features that might influence a given outcome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Some machine learning methods provide </a:t>
            </a:r>
            <a:r>
              <a:rPr b="1" lang="en">
                <a:solidFill>
                  <a:schemeClr val="lt1"/>
                </a:solidFill>
              </a:rPr>
              <a:t>feature selection</a:t>
            </a:r>
            <a:endParaRPr b="1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The features that most strongly influence an outcome are preserved, others are passed to zero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Least Absolute Shrinkage and Selection Operator (</a:t>
            </a:r>
            <a:r>
              <a:rPr b="1" lang="en">
                <a:solidFill>
                  <a:schemeClr val="lt1"/>
                </a:solidFill>
              </a:rPr>
              <a:t>LASSO</a:t>
            </a:r>
            <a:r>
              <a:rPr lang="en">
                <a:solidFill>
                  <a:schemeClr val="lt1"/>
                </a:solidFill>
              </a:rPr>
              <a:t>) is one example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How can we carry out this procedure and interpret the results?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4"/>
          <p:cNvSpPr txBox="1"/>
          <p:nvPr/>
        </p:nvSpPr>
        <p:spPr>
          <a:xfrm>
            <a:off x="0" y="173925"/>
            <a:ext cx="576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3</a:t>
            </a:r>
            <a:r>
              <a:rPr lang="en" sz="2400">
                <a:solidFill>
                  <a:schemeClr val="dk1"/>
                </a:solidFill>
              </a:rPr>
              <a:t> - Identifying features that may drive outcomes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67" name="Google Shape;367;p44"/>
          <p:cNvSpPr txBox="1"/>
          <p:nvPr>
            <p:ph idx="1" type="body"/>
          </p:nvPr>
        </p:nvSpPr>
        <p:spPr>
          <a:xfrm>
            <a:off x="196550" y="1054125"/>
            <a:ext cx="8851800" cy="40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You have tons of data on the properties of your system - how can you decide which properties are relevant?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General process</a:t>
            </a:r>
            <a:r>
              <a:rPr lang="en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Build a regression model to predict your outcome from the features with LASSO to perform feature selection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Choose a value of </a:t>
            </a:r>
            <a:r>
              <a:rPr i="1" lang="en">
                <a:solidFill>
                  <a:schemeClr val="lt1"/>
                </a:solidFill>
              </a:rPr>
              <a:t>λ </a:t>
            </a:r>
            <a:r>
              <a:rPr lang="en">
                <a:solidFill>
                  <a:schemeClr val="lt1"/>
                </a:solidFill>
              </a:rPr>
              <a:t>that results in a </a:t>
            </a:r>
            <a:r>
              <a:rPr b="1" lang="en">
                <a:solidFill>
                  <a:schemeClr val="lt1"/>
                </a:solidFill>
              </a:rPr>
              <a:t>reasonable number of features</a:t>
            </a:r>
            <a:r>
              <a:rPr lang="en">
                <a:solidFill>
                  <a:schemeClr val="lt1"/>
                </a:solidFill>
              </a:rPr>
              <a:t> (you decide what this means!)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The features with the largest coefficient magnitudes have the strongest influence on the results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Take-home message</a:t>
            </a:r>
            <a:r>
              <a:rPr lang="en">
                <a:solidFill>
                  <a:schemeClr val="lt1"/>
                </a:solidFill>
              </a:rPr>
              <a:t>:  You can use machine learning methods like LASSO to identify the features that are most important for predicting your outcome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0" y="0"/>
            <a:ext cx="9144000" cy="92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lage of images of different cells&#10;&#10;Description automatically generated" id="171" name="Google Shape;171;p27"/>
          <p:cNvPicPr preferRelativeResize="0"/>
          <p:nvPr/>
        </p:nvPicPr>
        <p:blipFill rotWithShape="1">
          <a:blip r:embed="rId3">
            <a:alphaModFix/>
          </a:blip>
          <a:srcRect b="12093" l="0" r="151" t="12454"/>
          <a:stretch/>
        </p:blipFill>
        <p:spPr>
          <a:xfrm>
            <a:off x="-139391" y="924581"/>
            <a:ext cx="9426778" cy="42218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14739" y="26145"/>
            <a:ext cx="9142742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700" u="none" cap="none" strike="noStrike">
                <a:solidFill>
                  <a:srgbClr val="13289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ational Synthesis </a:t>
            </a:r>
            <a:r>
              <a:rPr b="1" i="0" lang="en" sz="2700" u="none" cap="none" strike="noStrike">
                <a:solidFill>
                  <a:srgbClr val="13289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enter for </a:t>
            </a:r>
            <a:r>
              <a:rPr b="1" i="0" lang="en" sz="2700" u="none" cap="none" strike="noStrike">
                <a:solidFill>
                  <a:srgbClr val="13289C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mergence in </a:t>
            </a:r>
            <a:r>
              <a:rPr b="1" i="0" lang="en" sz="2700" u="none" cap="none" strike="noStrike">
                <a:solidFill>
                  <a:srgbClr val="13289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olecular and Cellular </a:t>
            </a:r>
            <a:r>
              <a:rPr b="1" i="0" lang="en" sz="2700" u="none" cap="none" strike="noStrike">
                <a:solidFill>
                  <a:srgbClr val="13289C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ciences (NCEMS)</a:t>
            </a:r>
            <a:endParaRPr sz="1100"/>
          </a:p>
        </p:txBody>
      </p:sp>
      <p:sp>
        <p:nvSpPr>
          <p:cNvPr id="173" name="Google Shape;173;p27"/>
          <p:cNvSpPr/>
          <p:nvPr/>
        </p:nvSpPr>
        <p:spPr>
          <a:xfrm>
            <a:off x="1339894" y="1074420"/>
            <a:ext cx="6456570" cy="1198133"/>
          </a:xfrm>
          <a:prstGeom prst="roundRect">
            <a:avLst>
              <a:gd fmla="val 16667" name="adj"/>
            </a:avLst>
          </a:prstGeom>
          <a:solidFill>
            <a:srgbClr val="FFFFFF">
              <a:alpha val="84705"/>
            </a:srgbClr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r>
              <a:rPr b="0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NCEMS drives understanding of how life processes </a:t>
            </a:r>
            <a:r>
              <a:rPr b="1" i="0" lang="en" sz="1700" u="none" cap="none" strike="noStrike">
                <a:solidFill>
                  <a:srgbClr val="023047"/>
                </a:solidFill>
              </a:rPr>
              <a:t>emerge</a:t>
            </a:r>
            <a:r>
              <a:rPr b="0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 from biological interactions by transcending disciplinary boundaries to catalyze </a:t>
            </a:r>
            <a:r>
              <a:rPr b="1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community-scale</a:t>
            </a:r>
            <a:r>
              <a:rPr b="0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synthesis research</a:t>
            </a:r>
            <a:endParaRPr b="1" i="0" sz="1300" u="none" cap="none" strike="noStrike">
              <a:solidFill>
                <a:srgbClr val="023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1436146" y="3771089"/>
            <a:ext cx="6301291" cy="989612"/>
          </a:xfrm>
          <a:prstGeom prst="roundRect">
            <a:avLst>
              <a:gd fmla="val 16667" name="adj"/>
            </a:avLst>
          </a:prstGeom>
          <a:solidFill>
            <a:srgbClr val="FFFFFF">
              <a:alpha val="84705"/>
            </a:srgbClr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sng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Synthesis research</a:t>
            </a:r>
            <a:r>
              <a:rPr b="0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 involves the reuse and integration of diverse, publicly available data, theories, computational methods to obtain deeper and broader insights</a:t>
            </a:r>
            <a:endParaRPr sz="1000"/>
          </a:p>
        </p:txBody>
      </p:sp>
      <p:sp>
        <p:nvSpPr>
          <p:cNvPr id="175" name="Google Shape;175;p27"/>
          <p:cNvSpPr/>
          <p:nvPr/>
        </p:nvSpPr>
        <p:spPr>
          <a:xfrm>
            <a:off x="1436146" y="2527015"/>
            <a:ext cx="6301291" cy="989612"/>
          </a:xfrm>
          <a:prstGeom prst="roundRect">
            <a:avLst>
              <a:gd fmla="val 16667" name="adj"/>
            </a:avLst>
          </a:prstGeom>
          <a:solidFill>
            <a:srgbClr val="FFFFFF">
              <a:alpha val="84705"/>
            </a:srgbClr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sng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Community-scale research</a:t>
            </a:r>
            <a:r>
              <a:rPr b="1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is research beyond the capabilities of most individual labs, and requires a team science approach</a:t>
            </a:r>
            <a:endParaRPr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5"/>
          <p:cNvSpPr txBox="1"/>
          <p:nvPr/>
        </p:nvSpPr>
        <p:spPr>
          <a:xfrm>
            <a:off x="0" y="173925"/>
            <a:ext cx="5789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4</a:t>
            </a:r>
            <a:r>
              <a:rPr lang="en" sz="2400">
                <a:solidFill>
                  <a:schemeClr val="dk1"/>
                </a:solidFill>
              </a:rPr>
              <a:t> - </a:t>
            </a:r>
            <a:r>
              <a:rPr lang="en" sz="2400">
                <a:solidFill>
                  <a:schemeClr val="dk1"/>
                </a:solidFill>
              </a:rPr>
              <a:t>Avoiding data overinterpretation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75" name="Google Shape;375;p45"/>
          <p:cNvSpPr txBox="1"/>
          <p:nvPr>
            <p:ph idx="1" type="body"/>
          </p:nvPr>
        </p:nvSpPr>
        <p:spPr>
          <a:xfrm>
            <a:off x="196550" y="1054125"/>
            <a:ext cx="88062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lang="en">
                <a:solidFill>
                  <a:schemeClr val="lt1"/>
                </a:solidFill>
              </a:rPr>
              <a:t>How do you avoid wasting time on false positives?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Modern scientific techniques like next-generation sequencing produce massive amounts of data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When you test multiple hypotheses using the same data you need to perform a </a:t>
            </a:r>
            <a:r>
              <a:rPr b="1" lang="en">
                <a:solidFill>
                  <a:schemeClr val="lt1"/>
                </a:solidFill>
              </a:rPr>
              <a:t>multiple hypothesis test correction </a:t>
            </a:r>
            <a:r>
              <a:rPr lang="en">
                <a:solidFill>
                  <a:schemeClr val="lt1"/>
                </a:solidFill>
              </a:rPr>
              <a:t>to limit the chance you make </a:t>
            </a:r>
            <a:r>
              <a:rPr b="1" lang="en">
                <a:solidFill>
                  <a:schemeClr val="lt1"/>
                </a:solidFill>
              </a:rPr>
              <a:t>false discoveries</a:t>
            </a:r>
            <a:endParaRPr b="1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How can we reduce the likelihood that we make a </a:t>
            </a:r>
            <a:r>
              <a:rPr lang="en">
                <a:solidFill>
                  <a:schemeClr val="lt1"/>
                </a:solidFill>
              </a:rPr>
              <a:t>false</a:t>
            </a:r>
            <a:r>
              <a:rPr lang="en">
                <a:solidFill>
                  <a:schemeClr val="lt1"/>
                </a:solidFill>
              </a:rPr>
              <a:t> discovery?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We can correct our list of </a:t>
            </a:r>
            <a:r>
              <a:rPr i="1" lang="en">
                <a:solidFill>
                  <a:schemeClr val="lt1"/>
                </a:solidFill>
              </a:rPr>
              <a:t>p</a:t>
            </a:r>
            <a:r>
              <a:rPr lang="en">
                <a:solidFill>
                  <a:schemeClr val="lt1"/>
                </a:solidFill>
              </a:rPr>
              <a:t>-values with the Benjamini-Hochberg method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6"/>
          <p:cNvSpPr txBox="1"/>
          <p:nvPr/>
        </p:nvSpPr>
        <p:spPr>
          <a:xfrm>
            <a:off x="0" y="173925"/>
            <a:ext cx="5789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Section 4</a:t>
            </a:r>
            <a:r>
              <a:rPr lang="en" sz="2400">
                <a:solidFill>
                  <a:schemeClr val="dk1"/>
                </a:solidFill>
              </a:rPr>
              <a:t> - Avoiding data overinterpretation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83" name="Google Shape;383;p46"/>
          <p:cNvSpPr txBox="1"/>
          <p:nvPr>
            <p:ph idx="1" type="body"/>
          </p:nvPr>
        </p:nvSpPr>
        <p:spPr>
          <a:xfrm>
            <a:off x="196550" y="1054125"/>
            <a:ext cx="8795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Motivating question</a:t>
            </a:r>
            <a:r>
              <a:rPr lang="en">
                <a:solidFill>
                  <a:schemeClr val="lt1"/>
                </a:solidFill>
              </a:rPr>
              <a:t>: How do you avoid </a:t>
            </a:r>
            <a:r>
              <a:rPr lang="en">
                <a:solidFill>
                  <a:schemeClr val="lt1"/>
                </a:solidFill>
              </a:rPr>
              <a:t>wasting time on false positives</a:t>
            </a:r>
            <a:r>
              <a:rPr lang="en">
                <a:solidFill>
                  <a:schemeClr val="lt1"/>
                </a:solidFill>
              </a:rPr>
              <a:t>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General process</a:t>
            </a:r>
            <a:r>
              <a:rPr lang="en">
                <a:solidFill>
                  <a:schemeClr val="lt1"/>
                </a:solidFill>
              </a:rPr>
              <a:t>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Collect all </a:t>
            </a:r>
            <a:r>
              <a:rPr i="1" lang="en">
                <a:solidFill>
                  <a:schemeClr val="lt1"/>
                </a:solidFill>
              </a:rPr>
              <a:t>p</a:t>
            </a:r>
            <a:r>
              <a:rPr lang="en">
                <a:solidFill>
                  <a:schemeClr val="lt1"/>
                </a:solidFill>
              </a:rPr>
              <a:t>-values for all hypothesis tests made using your data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Apply the </a:t>
            </a:r>
            <a:r>
              <a:rPr lang="en">
                <a:solidFill>
                  <a:schemeClr val="lt1"/>
                </a:solidFill>
              </a:rPr>
              <a:t>Benjamini</a:t>
            </a:r>
            <a:r>
              <a:rPr lang="en">
                <a:solidFill>
                  <a:schemeClr val="lt1"/>
                </a:solidFill>
              </a:rPr>
              <a:t>-Hochberg correction to the list of </a:t>
            </a:r>
            <a:r>
              <a:rPr i="1" lang="en">
                <a:solidFill>
                  <a:schemeClr val="lt1"/>
                </a:solidFill>
              </a:rPr>
              <a:t>p</a:t>
            </a:r>
            <a:r>
              <a:rPr lang="en">
                <a:solidFill>
                  <a:schemeClr val="lt1"/>
                </a:solidFill>
              </a:rPr>
              <a:t>-values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Draw conclusions about statistical significance from the corrected </a:t>
            </a:r>
            <a:r>
              <a:rPr i="1" lang="en">
                <a:solidFill>
                  <a:schemeClr val="lt1"/>
                </a:solidFill>
              </a:rPr>
              <a:t>p</a:t>
            </a:r>
            <a:r>
              <a:rPr lang="en">
                <a:solidFill>
                  <a:schemeClr val="lt1"/>
                </a:solidFill>
              </a:rPr>
              <a:t>-values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Take-home message</a:t>
            </a:r>
            <a:r>
              <a:rPr lang="en">
                <a:solidFill>
                  <a:schemeClr val="lt1"/>
                </a:solidFill>
              </a:rPr>
              <a:t>: When performing &gt;5 tests, you should always perform a multiple hypothesis correction. This can be accomplished in one line of Python code.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9" name="Google Shape;3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7"/>
          <p:cNvSpPr txBox="1"/>
          <p:nvPr/>
        </p:nvSpPr>
        <p:spPr>
          <a:xfrm>
            <a:off x="0" y="173925"/>
            <a:ext cx="5789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Summary - your takeaways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91" name="Google Shape;391;p47"/>
          <p:cNvSpPr txBox="1"/>
          <p:nvPr/>
        </p:nvSpPr>
        <p:spPr>
          <a:xfrm>
            <a:off x="79325" y="1116225"/>
            <a:ext cx="8485800" cy="3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You have a hypothesis - how can you test it?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Someone claims an alternative hypothesis can explain your data - how can you control for it?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You have tons of data on the properties of your system - how can you decide which properties are relevant?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How do you avoid wasting time on false positives?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2" name="Google Shape;392;p47"/>
          <p:cNvSpPr txBox="1"/>
          <p:nvPr/>
        </p:nvSpPr>
        <p:spPr>
          <a:xfrm>
            <a:off x="532149" y="1513125"/>
            <a:ext cx="86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Create a contingency table, calculate the odds ratio, and test for significance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3" name="Google Shape;393;p47"/>
          <p:cNvSpPr txBox="1"/>
          <p:nvPr/>
        </p:nvSpPr>
        <p:spPr>
          <a:xfrm>
            <a:off x="535493" y="2623300"/>
            <a:ext cx="75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Control for confounding factors with logistic regression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4" name="Google Shape;394;p47"/>
          <p:cNvSpPr txBox="1"/>
          <p:nvPr/>
        </p:nvSpPr>
        <p:spPr>
          <a:xfrm>
            <a:off x="529975" y="3696650"/>
            <a:ext cx="826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Use a machine learning method (LASSO) that provides feature selection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5" name="Google Shape;395;p47"/>
          <p:cNvSpPr txBox="1"/>
          <p:nvPr/>
        </p:nvSpPr>
        <p:spPr>
          <a:xfrm>
            <a:off x="534335" y="4525047"/>
            <a:ext cx="75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Perform a multiple hypothesis test correction on your </a:t>
            </a:r>
            <a:r>
              <a:rPr b="1" i="1" lang="en" sz="1800">
                <a:solidFill>
                  <a:schemeClr val="lt1"/>
                </a:solidFill>
              </a:rPr>
              <a:t>p</a:t>
            </a:r>
            <a:r>
              <a:rPr b="1" lang="en" sz="1800">
                <a:solidFill>
                  <a:schemeClr val="lt1"/>
                </a:solidFill>
              </a:rPr>
              <a:t>-values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8"/>
          <p:cNvSpPr/>
          <p:nvPr/>
        </p:nvSpPr>
        <p:spPr>
          <a:xfrm>
            <a:off x="-19100" y="-6375"/>
            <a:ext cx="92583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8"/>
          <p:cNvSpPr txBox="1"/>
          <p:nvPr/>
        </p:nvSpPr>
        <p:spPr>
          <a:xfrm>
            <a:off x="0" y="173925"/>
            <a:ext cx="5789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Next steps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403" name="Google Shape;40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950" y="1691425"/>
            <a:ext cx="2717500" cy="27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8"/>
          <p:cNvSpPr txBox="1"/>
          <p:nvPr/>
        </p:nvSpPr>
        <p:spPr>
          <a:xfrm>
            <a:off x="3331913" y="1309975"/>
            <a:ext cx="5604000" cy="19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Complete the post-training survey to get: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Code + 3 additional example notebooks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Access to all data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Background &amp; theory packet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Access to computational resources on CyVerse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05" name="Google Shape;405;p48"/>
          <p:cNvSpPr/>
          <p:nvPr/>
        </p:nvSpPr>
        <p:spPr>
          <a:xfrm>
            <a:off x="3785325" y="3443600"/>
            <a:ext cx="4696500" cy="116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4400" y="3546125"/>
            <a:ext cx="4259025" cy="9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9144000" cy="92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451" y="11857"/>
            <a:ext cx="9138120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23047"/>
                </a:solidFill>
              </a:rPr>
              <a:t>T</a:t>
            </a: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ransformative discoveries </a:t>
            </a:r>
            <a:r>
              <a:rPr lang="en" sz="2700">
                <a:solidFill>
                  <a:srgbClr val="023047"/>
                </a:solidFill>
              </a:rPr>
              <a:t>come from</a:t>
            </a: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 identifying and dissecting emergent phenomena</a:t>
            </a:r>
            <a:endParaRPr sz="1100"/>
          </a:p>
        </p:txBody>
      </p:sp>
      <p:sp>
        <p:nvSpPr>
          <p:cNvPr id="182" name="Google Shape;182;p28"/>
          <p:cNvSpPr/>
          <p:nvPr/>
        </p:nvSpPr>
        <p:spPr>
          <a:xfrm>
            <a:off x="919685" y="3070868"/>
            <a:ext cx="6847467" cy="5121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29EBC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28"/>
          <p:cNvGrpSpPr/>
          <p:nvPr/>
        </p:nvGrpSpPr>
        <p:grpSpPr>
          <a:xfrm>
            <a:off x="3415528" y="2938811"/>
            <a:ext cx="1633088" cy="1949063"/>
            <a:chOff x="9308038" y="3857046"/>
            <a:chExt cx="2177450" cy="2598750"/>
          </a:xfrm>
        </p:grpSpPr>
        <p:sp>
          <p:nvSpPr>
            <p:cNvPr id="184" name="Google Shape;184;p28"/>
            <p:cNvSpPr txBox="1"/>
            <p:nvPr/>
          </p:nvSpPr>
          <p:spPr>
            <a:xfrm>
              <a:off x="9678254" y="3857046"/>
              <a:ext cx="16365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~2006-2011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 txBox="1"/>
            <p:nvPr/>
          </p:nvSpPr>
          <p:spPr>
            <a:xfrm>
              <a:off x="9308038" y="5132357"/>
              <a:ext cx="217745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CRISPR-Cas9 Genome Editing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Jennifer Doudna &amp; Emmanuelle Charpentier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" name="Google Shape;186;p28"/>
            <p:cNvCxnSpPr/>
            <p:nvPr/>
          </p:nvCxnSpPr>
          <p:spPr>
            <a:xfrm flipH="1">
              <a:off x="10392706" y="4553913"/>
              <a:ext cx="9025" cy="532116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7" name="Google Shape;187;p28"/>
          <p:cNvGrpSpPr/>
          <p:nvPr/>
        </p:nvGrpSpPr>
        <p:grpSpPr>
          <a:xfrm>
            <a:off x="1251387" y="2108410"/>
            <a:ext cx="1926234" cy="1616963"/>
            <a:chOff x="7459891" y="2772967"/>
            <a:chExt cx="2157278" cy="2155950"/>
          </a:xfrm>
        </p:grpSpPr>
        <p:sp>
          <p:nvSpPr>
            <p:cNvPr id="188" name="Google Shape;188;p28"/>
            <p:cNvSpPr txBox="1"/>
            <p:nvPr/>
          </p:nvSpPr>
          <p:spPr>
            <a:xfrm>
              <a:off x="7512669" y="4549417"/>
              <a:ext cx="21045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2006 (Nobel prize)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8"/>
            <p:cNvSpPr txBox="1"/>
            <p:nvPr/>
          </p:nvSpPr>
          <p:spPr>
            <a:xfrm>
              <a:off x="7459891" y="2772967"/>
              <a:ext cx="1856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RNA interference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Andrew Fire &amp; Craig Mello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28"/>
            <p:cNvCxnSpPr/>
            <p:nvPr/>
          </p:nvCxnSpPr>
          <p:spPr>
            <a:xfrm flipH="1">
              <a:off x="8401346" y="3691946"/>
              <a:ext cx="9025" cy="532116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91" name="Google Shape;191;p28"/>
          <p:cNvGrpSpPr/>
          <p:nvPr/>
        </p:nvGrpSpPr>
        <p:grpSpPr>
          <a:xfrm>
            <a:off x="5414835" y="1922651"/>
            <a:ext cx="2045933" cy="1795074"/>
            <a:chOff x="7278916" y="2525317"/>
            <a:chExt cx="2727911" cy="2393432"/>
          </a:xfrm>
        </p:grpSpPr>
        <p:sp>
          <p:nvSpPr>
            <p:cNvPr id="192" name="Google Shape;192;p28"/>
            <p:cNvSpPr txBox="1"/>
            <p:nvPr/>
          </p:nvSpPr>
          <p:spPr>
            <a:xfrm>
              <a:off x="7523024" y="4549417"/>
              <a:ext cx="2483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2017 (Nobel prize)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 txBox="1"/>
            <p:nvPr/>
          </p:nvSpPr>
          <p:spPr>
            <a:xfrm>
              <a:off x="7278916" y="2525317"/>
              <a:ext cx="227586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Circadian Rhythm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Jeffrey C. Hall, Michael Rosbash &amp; Michael W. Young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4" name="Google Shape;194;p28"/>
            <p:cNvCxnSpPr/>
            <p:nvPr/>
          </p:nvCxnSpPr>
          <p:spPr>
            <a:xfrm flipH="1">
              <a:off x="8401346" y="3691946"/>
              <a:ext cx="9025" cy="532116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How to Choose the Right Cas Variant for Every CRISPR Experiment" id="195" name="Google Shape;1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825" y="3856235"/>
            <a:ext cx="2135981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cherichia coli, rod shaped | Sigma-Aldrich" id="196" name="Google Shape;19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8615" y="3856235"/>
            <a:ext cx="1183575" cy="118885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50869" y="1164409"/>
            <a:ext cx="8895148" cy="5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Emergent property</a:t>
            </a: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a property that is not present in the individual components but arises from interactions between the com</a:t>
            </a:r>
            <a:r>
              <a:rPr lang="en" sz="1800">
                <a:solidFill>
                  <a:schemeClr val="lt1"/>
                </a:solidFill>
              </a:rPr>
              <a:t>ponents</a:t>
            </a:r>
            <a:endParaRPr b="0" i="0" sz="18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4460600" y="3081750"/>
            <a:ext cx="470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0" y="0"/>
            <a:ext cx="9144000" cy="92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73426" y="52909"/>
            <a:ext cx="9070574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023047"/>
                </a:solidFill>
                <a:latin typeface="Arial"/>
                <a:ea typeface="Arial"/>
                <a:cs typeface="Arial"/>
                <a:sym typeface="Arial"/>
              </a:rPr>
              <a:t>Unprecedented growth of Molecular and Cellular Biology data</a:t>
            </a:r>
            <a:endParaRPr sz="1100"/>
          </a:p>
        </p:txBody>
      </p:sp>
      <p:sp>
        <p:nvSpPr>
          <p:cNvPr id="205" name="Google Shape;205;p29"/>
          <p:cNvSpPr txBox="1"/>
          <p:nvPr/>
        </p:nvSpPr>
        <p:spPr>
          <a:xfrm>
            <a:off x="289422" y="873203"/>
            <a:ext cx="8565156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9"/>
          <p:cNvGrpSpPr/>
          <p:nvPr/>
        </p:nvGrpSpPr>
        <p:grpSpPr>
          <a:xfrm>
            <a:off x="73426" y="1066923"/>
            <a:ext cx="3776457" cy="2209270"/>
            <a:chOff x="75104" y="1423779"/>
            <a:chExt cx="5700348" cy="2944477"/>
          </a:xfrm>
        </p:grpSpPr>
        <p:sp>
          <p:nvSpPr>
            <p:cNvPr id="207" name="Google Shape;207;p29"/>
            <p:cNvSpPr txBox="1"/>
            <p:nvPr/>
          </p:nvSpPr>
          <p:spPr>
            <a:xfrm>
              <a:off x="75104" y="1423779"/>
              <a:ext cx="5700348" cy="523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More data generation methods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164536" y="2034556"/>
              <a:ext cx="1690800" cy="2333700"/>
            </a:xfrm>
            <a:prstGeom prst="roundRect">
              <a:avLst>
                <a:gd fmla="val 16667" name="adj"/>
              </a:avLst>
            </a:prstGeom>
            <a:solidFill>
              <a:srgbClr val="F5F8F1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Next-generation sequencing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ChIP-seq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NET-Seq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RNA-seq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RCP-Seq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TI-Seq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Ribo-seq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Disome-Seq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Sel-Ribo-seq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249.     PARE-Seq</a:t>
              </a:r>
              <a:endParaRPr sz="1100"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1927860" y="2034540"/>
              <a:ext cx="1584960" cy="2333625"/>
            </a:xfrm>
            <a:prstGeom prst="roundRect">
              <a:avLst>
                <a:gd fmla="val 16667" name="adj"/>
              </a:avLst>
            </a:prstGeom>
            <a:solidFill>
              <a:srgbClr val="FEF8E8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Mass spectrometry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HDX-MS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XL-MS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LiP-MS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ESI-MS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CLIR-MS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LILBID-MS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qXL-MS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AAL-MS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15.         SILAC-MS</a:t>
              </a:r>
              <a:endParaRPr sz="1100"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3585210" y="2034540"/>
              <a:ext cx="1584960" cy="2333625"/>
            </a:xfrm>
            <a:prstGeom prst="roundRect">
              <a:avLst>
                <a:gd fmla="val 16667" name="adj"/>
              </a:avLst>
            </a:prstGeom>
            <a:solidFill>
              <a:srgbClr val="EEF6F9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Imaging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Cryo-EM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Cryo-ET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Live-cell imaging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smTag</a:t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MS2-FP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PP7-FP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TRICK</a:t>
              </a:r>
              <a:endParaRPr sz="1100"/>
            </a:p>
            <a:p>
              <a:pPr indent="-260350" lvl="0" marL="2540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TREAT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10.       Light-up Aptamers</a:t>
              </a:r>
              <a:endParaRPr sz="1100"/>
            </a:p>
          </p:txBody>
        </p:sp>
      </p:grpSp>
      <p:sp>
        <p:nvSpPr>
          <p:cNvPr id="211" name="Google Shape;211;p29"/>
          <p:cNvSpPr txBox="1"/>
          <p:nvPr/>
        </p:nvSpPr>
        <p:spPr>
          <a:xfrm>
            <a:off x="5570210" y="5146715"/>
            <a:ext cx="2861487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Perez-Riverol </a:t>
            </a:r>
            <a:r>
              <a:rPr i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i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Acids Research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(2022).</a:t>
            </a:r>
            <a:endParaRPr sz="1100"/>
          </a:p>
        </p:txBody>
      </p:sp>
      <p:grpSp>
        <p:nvGrpSpPr>
          <p:cNvPr id="212" name="Google Shape;212;p29"/>
          <p:cNvGrpSpPr/>
          <p:nvPr/>
        </p:nvGrpSpPr>
        <p:grpSpPr>
          <a:xfrm>
            <a:off x="4279190" y="1070880"/>
            <a:ext cx="4907285" cy="2337570"/>
            <a:chOff x="4279190" y="1070880"/>
            <a:chExt cx="4907285" cy="2337570"/>
          </a:xfrm>
        </p:grpSpPr>
        <p:grpSp>
          <p:nvGrpSpPr>
            <p:cNvPr id="213" name="Google Shape;213;p29"/>
            <p:cNvGrpSpPr/>
            <p:nvPr/>
          </p:nvGrpSpPr>
          <p:grpSpPr>
            <a:xfrm>
              <a:off x="4279190" y="1070880"/>
              <a:ext cx="4692302" cy="2324645"/>
              <a:chOff x="4279190" y="1070880"/>
              <a:chExt cx="4692302" cy="2324645"/>
            </a:xfrm>
          </p:grpSpPr>
          <p:grpSp>
            <p:nvGrpSpPr>
              <p:cNvPr id="214" name="Google Shape;214;p29"/>
              <p:cNvGrpSpPr/>
              <p:nvPr/>
            </p:nvGrpSpPr>
            <p:grpSpPr>
              <a:xfrm>
                <a:off x="4279190" y="1070880"/>
                <a:ext cx="4692302" cy="2082443"/>
                <a:chOff x="5705587" y="1427840"/>
                <a:chExt cx="6256402" cy="2776591"/>
              </a:xfrm>
            </p:grpSpPr>
            <p:sp>
              <p:nvSpPr>
                <p:cNvPr id="215" name="Google Shape;215;p29"/>
                <p:cNvSpPr txBox="1"/>
                <p:nvPr/>
              </p:nvSpPr>
              <p:spPr>
                <a:xfrm>
                  <a:off x="6326430" y="1427840"/>
                  <a:ext cx="5276990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1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More data (exponential growth)</a:t>
                  </a:r>
                  <a:endPara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6" name="Google Shape;216;p29"/>
                <p:cNvGrpSpPr/>
                <p:nvPr/>
              </p:nvGrpSpPr>
              <p:grpSpPr>
                <a:xfrm>
                  <a:off x="9092042" y="1934847"/>
                  <a:ext cx="2869947" cy="2269584"/>
                  <a:chOff x="9092042" y="1934847"/>
                  <a:chExt cx="2869947" cy="2269584"/>
                </a:xfrm>
              </p:grpSpPr>
              <p:grpSp>
                <p:nvGrpSpPr>
                  <p:cNvPr id="217" name="Google Shape;217;p29"/>
                  <p:cNvGrpSpPr/>
                  <p:nvPr/>
                </p:nvGrpSpPr>
                <p:grpSpPr>
                  <a:xfrm>
                    <a:off x="9092042" y="1934847"/>
                    <a:ext cx="2869947" cy="2269584"/>
                    <a:chOff x="5431023" y="2136948"/>
                    <a:chExt cx="3032623" cy="2199227"/>
                  </a:xfrm>
                </p:grpSpPr>
                <p:pic>
                  <p:nvPicPr>
                    <p:cNvPr descr="EMBL-Bank growth" id="218" name="Google Shape;218;p29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5431023" y="2136948"/>
                      <a:ext cx="3032623" cy="21992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19" name="Google Shape;219;p29"/>
                    <p:cNvSpPr txBox="1"/>
                    <p:nvPr/>
                  </p:nvSpPr>
                  <p:spPr>
                    <a:xfrm>
                      <a:off x="6105625" y="2353619"/>
                      <a:ext cx="1536522" cy="4473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sp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NGS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20" name="Google Shape;220;p29"/>
                  <p:cNvSpPr/>
                  <p:nvPr/>
                </p:nvSpPr>
                <p:spPr>
                  <a:xfrm>
                    <a:off x="9322349" y="1966907"/>
                    <a:ext cx="2357400" cy="221700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1" name="Google Shape;221;p29"/>
                <p:cNvGrpSpPr/>
                <p:nvPr/>
              </p:nvGrpSpPr>
              <p:grpSpPr>
                <a:xfrm>
                  <a:off x="5705587" y="2015829"/>
                  <a:ext cx="2991632" cy="2171098"/>
                  <a:chOff x="5705587" y="2015829"/>
                  <a:chExt cx="2991632" cy="2171098"/>
                </a:xfrm>
              </p:grpSpPr>
              <p:grpSp>
                <p:nvGrpSpPr>
                  <p:cNvPr id="222" name="Google Shape;222;p29"/>
                  <p:cNvGrpSpPr/>
                  <p:nvPr/>
                </p:nvGrpSpPr>
                <p:grpSpPr>
                  <a:xfrm>
                    <a:off x="5705587" y="2015829"/>
                    <a:ext cx="2991632" cy="2171098"/>
                    <a:chOff x="6893841" y="1919894"/>
                    <a:chExt cx="4392816" cy="2891933"/>
                  </a:xfrm>
                </p:grpSpPr>
                <p:pic>
                  <p:nvPicPr>
                    <p:cNvPr descr="A graph with a line going up&#10;&#10;Description automatically generated" id="223" name="Google Shape;223;p29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 b="11943" l="18463" r="15705" t="14583"/>
                    <a:stretch/>
                  </p:blipFill>
                  <p:spPr>
                    <a:xfrm>
                      <a:off x="6942389" y="1919894"/>
                      <a:ext cx="4344268" cy="28919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24" name="Google Shape;224;p29"/>
                    <p:cNvSpPr txBox="1"/>
                    <p:nvPr/>
                  </p:nvSpPr>
                  <p:spPr>
                    <a:xfrm>
                      <a:off x="6893841" y="2109867"/>
                      <a:ext cx="4347881" cy="614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sp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Mass spec</a:t>
                      </a:r>
                      <a:endParaRPr sz="1100"/>
                    </a:p>
                  </p:txBody>
                </p:sp>
              </p:grpSp>
              <p:sp>
                <p:nvSpPr>
                  <p:cNvPr id="225" name="Google Shape;225;p29"/>
                  <p:cNvSpPr/>
                  <p:nvPr/>
                </p:nvSpPr>
                <p:spPr>
                  <a:xfrm>
                    <a:off x="6096000" y="2033577"/>
                    <a:ext cx="2357336" cy="124873"/>
                  </a:xfrm>
                  <a:prstGeom prst="rect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26" name="Google Shape;226;p29"/>
              <p:cNvSpPr txBox="1"/>
              <p:nvPr/>
            </p:nvSpPr>
            <p:spPr>
              <a:xfrm>
                <a:off x="5011123" y="3110825"/>
                <a:ext cx="763200" cy="2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FFFFFF"/>
                    </a:solidFill>
                  </a:rPr>
                  <a:t>PRIDE</a:t>
                </a:r>
                <a:endParaRPr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29"/>
            <p:cNvSpPr txBox="1"/>
            <p:nvPr/>
          </p:nvSpPr>
          <p:spPr>
            <a:xfrm>
              <a:off x="6627775" y="3123750"/>
              <a:ext cx="25587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European Nucleotide archive</a:t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9"/>
          <p:cNvGrpSpPr/>
          <p:nvPr/>
        </p:nvGrpSpPr>
        <p:grpSpPr>
          <a:xfrm>
            <a:off x="2607091" y="3450086"/>
            <a:ext cx="6313034" cy="1649197"/>
            <a:chOff x="2607091" y="3450086"/>
            <a:chExt cx="6313034" cy="1649197"/>
          </a:xfrm>
        </p:grpSpPr>
        <p:sp>
          <p:nvSpPr>
            <p:cNvPr id="229" name="Google Shape;229;p29"/>
            <p:cNvSpPr txBox="1"/>
            <p:nvPr/>
          </p:nvSpPr>
          <p:spPr>
            <a:xfrm>
              <a:off x="2607091" y="3450086"/>
              <a:ext cx="43938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Sparse data reuse (linear growth)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" name="Google Shape;230;p29"/>
            <p:cNvGrpSpPr/>
            <p:nvPr/>
          </p:nvGrpSpPr>
          <p:grpSpPr>
            <a:xfrm>
              <a:off x="3269996" y="3798063"/>
              <a:ext cx="5650130" cy="1301220"/>
              <a:chOff x="3269996" y="3798063"/>
              <a:chExt cx="5650130" cy="1301220"/>
            </a:xfrm>
          </p:grpSpPr>
          <p:grpSp>
            <p:nvGrpSpPr>
              <p:cNvPr id="231" name="Google Shape;231;p29"/>
              <p:cNvGrpSpPr/>
              <p:nvPr/>
            </p:nvGrpSpPr>
            <p:grpSpPr>
              <a:xfrm>
                <a:off x="3269996" y="3798063"/>
                <a:ext cx="2300214" cy="1301220"/>
                <a:chOff x="747238" y="2565722"/>
                <a:chExt cx="5488626" cy="2855096"/>
              </a:xfrm>
            </p:grpSpPr>
            <p:pic>
              <p:nvPicPr>
                <p:cNvPr descr="A screenshot of a computer screen" id="232" name="Google Shape;232;p2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26019" l="27801" r="24263" t="32349"/>
                <a:stretch/>
              </p:blipFill>
              <p:spPr>
                <a:xfrm>
                  <a:off x="747238" y="2565722"/>
                  <a:ext cx="5488626" cy="28550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3" name="Google Shape;233;p29"/>
                <p:cNvSpPr/>
                <p:nvPr/>
              </p:nvSpPr>
              <p:spPr>
                <a:xfrm>
                  <a:off x="779721" y="2587255"/>
                  <a:ext cx="203790" cy="14176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29"/>
              <p:cNvSpPr txBox="1"/>
              <p:nvPr/>
            </p:nvSpPr>
            <p:spPr>
              <a:xfrm>
                <a:off x="5774325" y="4306500"/>
                <a:ext cx="3145800" cy="2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</a:rPr>
                  <a:t>Perez-Riverol et al. Nucleic Acids Research (2022)</a:t>
                </a:r>
                <a:endParaRPr sz="1000"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/>
          <p:nvPr/>
        </p:nvSpPr>
        <p:spPr>
          <a:xfrm>
            <a:off x="0" y="0"/>
            <a:ext cx="9144000" cy="92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36826" y="189859"/>
            <a:ext cx="9070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23047"/>
                </a:solidFill>
              </a:rPr>
              <a:t>NCEMS Working Groups </a:t>
            </a:r>
            <a:endParaRPr sz="1100"/>
          </a:p>
        </p:txBody>
      </p:sp>
      <p:sp>
        <p:nvSpPr>
          <p:cNvPr id="241" name="Google Shape;241;p30"/>
          <p:cNvSpPr txBox="1"/>
          <p:nvPr/>
        </p:nvSpPr>
        <p:spPr>
          <a:xfrm>
            <a:off x="289422" y="873203"/>
            <a:ext cx="8565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5570210" y="5146715"/>
            <a:ext cx="2861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Perez-Riverol </a:t>
            </a:r>
            <a:r>
              <a:rPr i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i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Acids Research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(2022).</a:t>
            </a:r>
            <a:endParaRPr sz="1100"/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7975"/>
            <a:ext cx="9143328" cy="42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4311075" y="3107150"/>
            <a:ext cx="32508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•</a:t>
            </a:r>
            <a:r>
              <a:rPr b="1" lang="en" sz="1600">
                <a:solidFill>
                  <a:schemeClr val="dk1"/>
                </a:solidFill>
              </a:rPr>
              <a:t>10</a:t>
            </a:r>
            <a:r>
              <a:rPr lang="en" sz="1600">
                <a:solidFill>
                  <a:schemeClr val="dk1"/>
                </a:solidFill>
              </a:rPr>
              <a:t> Working Groups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•</a:t>
            </a:r>
            <a:r>
              <a:rPr b="1" lang="en" sz="1600">
                <a:solidFill>
                  <a:schemeClr val="dk1"/>
                </a:solidFill>
              </a:rPr>
              <a:t>32</a:t>
            </a:r>
            <a:r>
              <a:rPr lang="en" sz="1600">
                <a:solidFill>
                  <a:schemeClr val="dk1"/>
                </a:solidFill>
              </a:rPr>
              <a:t> leads &amp; co-leads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•</a:t>
            </a:r>
            <a:r>
              <a:rPr b="1" lang="en" sz="1600">
                <a:solidFill>
                  <a:schemeClr val="dk1"/>
                </a:solidFill>
              </a:rPr>
              <a:t>87</a:t>
            </a:r>
            <a:r>
              <a:rPr lang="en" sz="1600">
                <a:solidFill>
                  <a:schemeClr val="dk1"/>
                </a:solidFill>
              </a:rPr>
              <a:t> total participants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•</a:t>
            </a:r>
            <a:r>
              <a:rPr b="1" lang="en" sz="1600">
                <a:solidFill>
                  <a:schemeClr val="dk1"/>
                </a:solidFill>
              </a:rPr>
              <a:t>43</a:t>
            </a:r>
            <a:r>
              <a:rPr lang="en" sz="1600">
                <a:solidFill>
                  <a:schemeClr val="dk1"/>
                </a:solidFill>
              </a:rPr>
              <a:t> institutions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•</a:t>
            </a:r>
            <a:r>
              <a:rPr b="1" lang="en" sz="1600">
                <a:solidFill>
                  <a:schemeClr val="dk1"/>
                </a:solidFill>
              </a:rPr>
              <a:t>18 </a:t>
            </a:r>
            <a:r>
              <a:rPr lang="en" sz="1600">
                <a:solidFill>
                  <a:schemeClr val="dk1"/>
                </a:solidFill>
              </a:rPr>
              <a:t>states + Washington, DC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•</a:t>
            </a:r>
            <a:r>
              <a:rPr b="1" lang="en" sz="1600">
                <a:solidFill>
                  <a:schemeClr val="dk1"/>
                </a:solidFill>
              </a:rPr>
              <a:t>6</a:t>
            </a:r>
            <a:r>
              <a:rPr lang="en" sz="1600">
                <a:solidFill>
                  <a:schemeClr val="dk1"/>
                </a:solidFill>
              </a:rPr>
              <a:t> countries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2987" y="-69100"/>
            <a:ext cx="9409976" cy="5881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/>
          <p:nvPr/>
        </p:nvSpPr>
        <p:spPr>
          <a:xfrm>
            <a:off x="993450" y="1234362"/>
            <a:ext cx="7157100" cy="2674800"/>
          </a:xfrm>
          <a:prstGeom prst="roundRect">
            <a:avLst>
              <a:gd fmla="val 16667" name="adj"/>
            </a:avLst>
          </a:prstGeom>
          <a:solidFill>
            <a:srgbClr val="7D939C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Hands-on Training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Four Interpretable Machine Learning Techniques to Immediately Accelerate your Research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Presented by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NSF </a:t>
            </a:r>
            <a:r>
              <a:rPr b="1" lang="en" sz="2200">
                <a:solidFill>
                  <a:srgbClr val="13289C"/>
                </a:solidFill>
              </a:rPr>
              <a:t>N</a:t>
            </a:r>
            <a:r>
              <a:rPr lang="en" sz="2200"/>
              <a:t>ational Synthesis </a:t>
            </a:r>
            <a:r>
              <a:rPr b="1" lang="en" sz="2200">
                <a:solidFill>
                  <a:srgbClr val="13289C"/>
                </a:solidFill>
              </a:rPr>
              <a:t>C</a:t>
            </a:r>
            <a:r>
              <a:rPr lang="en" sz="2200"/>
              <a:t>enter for</a:t>
            </a:r>
            <a:r>
              <a:rPr b="1" lang="en" sz="2200"/>
              <a:t> </a:t>
            </a:r>
            <a:r>
              <a:rPr b="1" lang="en" sz="2200">
                <a:solidFill>
                  <a:srgbClr val="13289C"/>
                </a:solidFill>
              </a:rPr>
              <a:t>E</a:t>
            </a:r>
            <a:r>
              <a:rPr lang="en" sz="2200"/>
              <a:t>mergence in the</a:t>
            </a:r>
            <a:r>
              <a:rPr b="1" lang="en" sz="2200"/>
              <a:t> </a:t>
            </a:r>
            <a:r>
              <a:rPr b="1" lang="en" sz="2200">
                <a:solidFill>
                  <a:srgbClr val="13289C"/>
                </a:solidFill>
              </a:rPr>
              <a:t>M</a:t>
            </a:r>
            <a:r>
              <a:rPr lang="en" sz="2200"/>
              <a:t>olecular and Cellular</a:t>
            </a:r>
            <a:r>
              <a:rPr b="1" lang="en" sz="2200"/>
              <a:t> </a:t>
            </a:r>
            <a:r>
              <a:rPr b="1" lang="en" sz="2200">
                <a:solidFill>
                  <a:srgbClr val="13289C"/>
                </a:solidFill>
              </a:rPr>
              <a:t>S</a:t>
            </a:r>
            <a:r>
              <a:rPr lang="en" sz="2200"/>
              <a:t>ciences</a:t>
            </a:r>
            <a:r>
              <a:rPr b="1" lang="en" sz="2200"/>
              <a:t> </a:t>
            </a:r>
            <a:r>
              <a:rPr lang="en" sz="2200"/>
              <a:t>(</a:t>
            </a:r>
            <a:r>
              <a:rPr b="1" lang="en" sz="2200">
                <a:solidFill>
                  <a:srgbClr val="13289C"/>
                </a:solidFill>
              </a:rPr>
              <a:t>NCEMS</a:t>
            </a:r>
            <a:r>
              <a:rPr lang="en" sz="2200"/>
              <a:t>)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/>
          <p:nvPr/>
        </p:nvSpPr>
        <p:spPr>
          <a:xfrm>
            <a:off x="-19100" y="-6375"/>
            <a:ext cx="93645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 txBox="1"/>
          <p:nvPr/>
        </p:nvSpPr>
        <p:spPr>
          <a:xfrm>
            <a:off x="79325" y="0"/>
            <a:ext cx="54903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Meet your instructors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013" y="2102425"/>
            <a:ext cx="1353575" cy="13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0850" y="2099050"/>
            <a:ext cx="1353575" cy="136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9163" y="2099038"/>
            <a:ext cx="1302311" cy="13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/>
          <p:nvPr/>
        </p:nvSpPr>
        <p:spPr>
          <a:xfrm>
            <a:off x="280400" y="3537875"/>
            <a:ext cx="246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Justin Petucci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NCEMS Assoc. Director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Penn State Institute for Computational and Data Sciences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3511075" y="3537863"/>
            <a:ext cx="199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Maowei Dong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NCEMS Project Manager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Penn State Huck Institutes of the Life Sciences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6278552" y="3537875"/>
            <a:ext cx="233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Dan Nissley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NCEMS Chief Scientific Officer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Penn State Institute for Computational and Data Sciences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/>
          <p:nvPr/>
        </p:nvSpPr>
        <p:spPr>
          <a:xfrm>
            <a:off x="-19100" y="-6375"/>
            <a:ext cx="93645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79325" y="0"/>
            <a:ext cx="54903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Key questions you will learn how to address during this training: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1" name="Google Shape;271;p33"/>
          <p:cNvSpPr txBox="1"/>
          <p:nvPr/>
        </p:nvSpPr>
        <p:spPr>
          <a:xfrm>
            <a:off x="79325" y="1116225"/>
            <a:ext cx="8485800" cy="3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You have a hypothesis - how can you test it?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Someone claims an alternative hypothesis can explain your data - how can you control for it?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You have tons of data on the properties of your system - how can you decide which properties are relevant?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How do you avoid wasting time on false positives?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532159" y="1513127"/>
            <a:ext cx="75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Section 1</a:t>
            </a:r>
            <a:r>
              <a:rPr lang="en" sz="1800">
                <a:solidFill>
                  <a:schemeClr val="lt1"/>
                </a:solidFill>
              </a:rPr>
              <a:t> - Quantifying the association of a feature with an outcome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535493" y="2623300"/>
            <a:ext cx="75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Section 2</a:t>
            </a:r>
            <a:r>
              <a:rPr lang="en" sz="1800">
                <a:solidFill>
                  <a:schemeClr val="lt1"/>
                </a:solidFill>
              </a:rPr>
              <a:t> - Controlling for confounding factors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529974" y="3696647"/>
            <a:ext cx="75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Section 3</a:t>
            </a:r>
            <a:r>
              <a:rPr lang="en" sz="1800">
                <a:solidFill>
                  <a:schemeClr val="lt1"/>
                </a:solidFill>
              </a:rPr>
              <a:t> - Identifying features that may drive outcomes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5" name="Google Shape;275;p33"/>
          <p:cNvSpPr txBox="1"/>
          <p:nvPr/>
        </p:nvSpPr>
        <p:spPr>
          <a:xfrm>
            <a:off x="534335" y="4525047"/>
            <a:ext cx="75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Section 4</a:t>
            </a:r>
            <a:r>
              <a:rPr lang="en" sz="1800">
                <a:solidFill>
                  <a:schemeClr val="lt1"/>
                </a:solidFill>
              </a:rPr>
              <a:t> - Avoiding data overinterpretation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/>
          <p:nvPr/>
        </p:nvSpPr>
        <p:spPr>
          <a:xfrm>
            <a:off x="-19100" y="-6375"/>
            <a:ext cx="9364500" cy="10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339" y="237525"/>
            <a:ext cx="321593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4"/>
          <p:cNvSpPr txBox="1"/>
          <p:nvPr/>
        </p:nvSpPr>
        <p:spPr>
          <a:xfrm>
            <a:off x="79325" y="0"/>
            <a:ext cx="54903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Training structure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79325" y="1060500"/>
            <a:ext cx="9064800" cy="40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 each section you will: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First</a:t>
            </a:r>
            <a:r>
              <a:rPr lang="en">
                <a:solidFill>
                  <a:schemeClr val="lt1"/>
                </a:solidFill>
              </a:rPr>
              <a:t>, watch an instructor present the general concept and describe a complete example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Second</a:t>
            </a:r>
            <a:r>
              <a:rPr lang="en">
                <a:solidFill>
                  <a:schemeClr val="lt1"/>
                </a:solidFill>
              </a:rPr>
              <a:t>, open a Jupyter Notebook and carry out a complete example following along with an instructor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At the end of this example, you will be asked to test your knowledge with a quick (anonymous) quiz question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