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Play"/>
      <p:regular r:id="rId32"/>
      <p:bold r:id="rId33"/>
    </p:embeddedFon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ST5zuXcNyyXwqRWIYSx9Yk0w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954ED9-A6E7-49B8-B658-F9995E95F634}">
  <a:tblStyle styleId="{78954ED9-A6E7-49B8-B658-F9995E95F63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lay-bold.fntdata"/><Relationship Id="rId10" Type="http://schemas.openxmlformats.org/officeDocument/2006/relationships/slide" Target="slides/slide5.xml"/><Relationship Id="rId32" Type="http://schemas.openxmlformats.org/officeDocument/2006/relationships/font" Target="fonts/Play-regular.fntdata"/><Relationship Id="rId13" Type="http://schemas.openxmlformats.org/officeDocument/2006/relationships/slide" Target="slides/slide8.xml"/><Relationship Id="rId35" Type="http://schemas.openxmlformats.org/officeDocument/2006/relationships/font" Target="fonts/HelveticaNeue-bold.fntdata"/><Relationship Id="rId12" Type="http://schemas.openxmlformats.org/officeDocument/2006/relationships/slide" Target="slides/slide7.xml"/><Relationship Id="rId34" Type="http://schemas.openxmlformats.org/officeDocument/2006/relationships/font" Target="fonts/HelveticaNeue-regular.fntdata"/><Relationship Id="rId15" Type="http://schemas.openxmlformats.org/officeDocument/2006/relationships/slide" Target="slides/slide10.xml"/><Relationship Id="rId37" Type="http://schemas.openxmlformats.org/officeDocument/2006/relationships/font" Target="fonts/HelveticaNeue-boldItalic.fntdata"/><Relationship Id="rId14" Type="http://schemas.openxmlformats.org/officeDocument/2006/relationships/slide" Target="slides/slide9.xml"/><Relationship Id="rId36"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 name="Google Shape;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0" name="Google Shape;16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8" name="Google Shape;16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6" name="Google Shape;1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4" name="Google Shape;18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2" name="Google Shape;19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1" name="Google Shape;20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2" name="Google Shape;21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1" name="Google Shape;22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9" name="Google Shape;22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7" name="Google Shape;23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7" name="Google Shape;3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5" name="Google Shape;2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3" name="Google Shape;25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0" name="Google Shape;26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7" name="Google Shape;26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451474db5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4" name="Google Shape;274;g3451474db5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0" name="Google Shape;28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7" name="Google Shape;28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3" name="Google Shape;4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0" name="Google Shape;5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5" name="Google Shape;6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5" name="Google Shape;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1" name="Google Shape;12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3" name="Google Shape;14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2" name="Google Shape;15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5757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0" name="Google Shape;20;p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75757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1" name="Google Shape;21;p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757575"/>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757575"/>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26"/>
          <p:cNvPicPr preferRelativeResize="0"/>
          <p:nvPr/>
        </p:nvPicPr>
        <p:blipFill rotWithShape="1">
          <a:blip r:embed="rId1">
            <a:alphaModFix/>
          </a:blip>
          <a:srcRect b="0" l="0" r="0" t="0"/>
          <a:stretch/>
        </p:blipFill>
        <p:spPr>
          <a:xfrm>
            <a:off x="8810263" y="6216634"/>
            <a:ext cx="3381737" cy="60749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16.png"/><Relationship Id="rId5"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16.png"/><Relationship Id="rId5"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8.png"/><Relationship Id="rId13" Type="http://schemas.openxmlformats.org/officeDocument/2006/relationships/image" Target="../media/image16.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29.png"/><Relationship Id="rId1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8.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12.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 name="Shape 25"/>
        <p:cNvGrpSpPr/>
        <p:nvPr/>
      </p:nvGrpSpPr>
      <p:grpSpPr>
        <a:xfrm>
          <a:off x="0" y="0"/>
          <a:ext cx="0" cy="0"/>
          <a:chOff x="0" y="0"/>
          <a:chExt cx="0" cy="0"/>
        </a:xfrm>
      </p:grpSpPr>
      <p:pic>
        <p:nvPicPr>
          <p:cNvPr id="26" name="Google Shape;26;p1"/>
          <p:cNvPicPr preferRelativeResize="0"/>
          <p:nvPr/>
        </p:nvPicPr>
        <p:blipFill rotWithShape="1">
          <a:blip r:embed="rId3">
            <a:alphaModFix/>
          </a:blip>
          <a:srcRect b="0" l="0" r="0" t="0"/>
          <a:stretch/>
        </p:blipFill>
        <p:spPr>
          <a:xfrm>
            <a:off x="340942" y="187519"/>
            <a:ext cx="826718" cy="770711"/>
          </a:xfrm>
          <a:prstGeom prst="rect">
            <a:avLst/>
          </a:prstGeom>
          <a:noFill/>
          <a:ln>
            <a:noFill/>
          </a:ln>
        </p:spPr>
      </p:pic>
      <p:pic>
        <p:nvPicPr>
          <p:cNvPr id="27" name="Google Shape;27;p1"/>
          <p:cNvPicPr preferRelativeResize="0"/>
          <p:nvPr/>
        </p:nvPicPr>
        <p:blipFill rotWithShape="1">
          <a:blip r:embed="rId4">
            <a:alphaModFix/>
          </a:blip>
          <a:srcRect b="0" l="0" r="0" t="0"/>
          <a:stretch/>
        </p:blipFill>
        <p:spPr>
          <a:xfrm>
            <a:off x="11010314" y="187519"/>
            <a:ext cx="1067826" cy="1067826"/>
          </a:xfrm>
          <a:prstGeom prst="rect">
            <a:avLst/>
          </a:prstGeom>
          <a:noFill/>
          <a:ln>
            <a:noFill/>
          </a:ln>
        </p:spPr>
      </p:pic>
      <p:sp>
        <p:nvSpPr>
          <p:cNvPr id="28" name="Google Shape;28;p1"/>
          <p:cNvSpPr txBox="1"/>
          <p:nvPr/>
        </p:nvSpPr>
        <p:spPr>
          <a:xfrm>
            <a:off x="2371915" y="3966755"/>
            <a:ext cx="7448168" cy="1395470"/>
          </a:xfrm>
          <a:prstGeom prst="rect">
            <a:avLst/>
          </a:prstGeom>
          <a:noFill/>
          <a:ln>
            <a:noFill/>
          </a:ln>
        </p:spPr>
        <p:txBody>
          <a:bodyPr anchorCtr="0" anchor="t" bIns="25250" lIns="50500" spcFirstLastPara="1" rIns="50500" wrap="square" tIns="25250">
            <a:spAutoFit/>
          </a:bodyPr>
          <a:lstStyle/>
          <a:p>
            <a:pPr indent="0" lvl="0" marL="0" marR="0" rtl="0" algn="ctr">
              <a:spcBef>
                <a:spcPts val="0"/>
              </a:spcBef>
              <a:spcAft>
                <a:spcPts val="0"/>
              </a:spcAft>
              <a:buNone/>
            </a:pPr>
            <a:r>
              <a:t/>
            </a:r>
            <a:endParaRPr b="0" i="0" sz="2184" u="none" cap="none" strike="noStrike">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rPr b="1" i="0" lang="en-US" sz="2184" u="none" cap="none" strike="noStrike">
                <a:solidFill>
                  <a:schemeClr val="dk1"/>
                </a:solidFill>
                <a:latin typeface="Helvetica Neue"/>
                <a:ea typeface="Helvetica Neue"/>
                <a:cs typeface="Helvetica Neue"/>
                <a:sym typeface="Helvetica Neue"/>
              </a:rPr>
              <a:t>Systems and Synthetic Biology Laboratory</a:t>
            </a:r>
            <a:br>
              <a:rPr b="1" i="0" lang="en-US" sz="2184" u="none" cap="none" strike="noStrike">
                <a:solidFill>
                  <a:schemeClr val="dk1"/>
                </a:solidFill>
                <a:latin typeface="Helvetica Neue"/>
                <a:ea typeface="Helvetica Neue"/>
                <a:cs typeface="Helvetica Neue"/>
                <a:sym typeface="Helvetica Neue"/>
              </a:rPr>
            </a:br>
            <a:r>
              <a:rPr b="1" i="0" lang="en-US" sz="2184" u="none" cap="none" strike="noStrike">
                <a:solidFill>
                  <a:schemeClr val="dk1"/>
                </a:solidFill>
                <a:latin typeface="Helvetica Neue"/>
                <a:ea typeface="Helvetica Neue"/>
                <a:cs typeface="Helvetica Neue"/>
                <a:sym typeface="Helvetica Neue"/>
              </a:rPr>
              <a:t>Department of Chemical and Biomolecular Engineering</a:t>
            </a:r>
            <a:endParaRPr/>
          </a:p>
          <a:p>
            <a:pPr indent="0" lvl="0" marL="0" marR="0" rtl="0" algn="ctr">
              <a:spcBef>
                <a:spcPts val="0"/>
              </a:spcBef>
              <a:spcAft>
                <a:spcPts val="0"/>
              </a:spcAft>
              <a:buNone/>
            </a:pPr>
            <a:r>
              <a:rPr b="1" i="0" lang="en-US" sz="2184" u="none" cap="none" strike="noStrike">
                <a:solidFill>
                  <a:schemeClr val="dk1"/>
                </a:solidFill>
                <a:latin typeface="Helvetica Neue"/>
                <a:ea typeface="Helvetica Neue"/>
                <a:cs typeface="Helvetica Neue"/>
                <a:sym typeface="Helvetica Neue"/>
              </a:rPr>
              <a:t>University of Nebraska-Lincoln</a:t>
            </a:r>
            <a:endParaRPr/>
          </a:p>
        </p:txBody>
      </p:sp>
      <p:sp>
        <p:nvSpPr>
          <p:cNvPr id="29" name="Google Shape;29;p1"/>
          <p:cNvSpPr txBox="1"/>
          <p:nvPr/>
        </p:nvSpPr>
        <p:spPr>
          <a:xfrm>
            <a:off x="917097" y="1038104"/>
            <a:ext cx="10357805" cy="17731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41" u="none" cap="none" strike="noStrike">
                <a:solidFill>
                  <a:schemeClr val="dk1"/>
                </a:solidFill>
                <a:latin typeface="Trebuchet MS"/>
                <a:ea typeface="Trebuchet MS"/>
                <a:cs typeface="Trebuchet MS"/>
                <a:sym typeface="Trebuchet MS"/>
              </a:rPr>
              <a:t>Balancing Machine Learning and First-Principles Modeling for Enhanced Biological Insights</a:t>
            </a:r>
            <a:endParaRPr b="0" i="0" sz="3641" u="none" cap="none" strike="noStrike">
              <a:solidFill>
                <a:schemeClr val="dk1"/>
              </a:solidFill>
              <a:latin typeface="Trebuchet MS"/>
              <a:ea typeface="Trebuchet MS"/>
              <a:cs typeface="Trebuchet MS"/>
              <a:sym typeface="Trebuchet MS"/>
            </a:endParaRPr>
          </a:p>
        </p:txBody>
      </p:sp>
      <p:sp>
        <p:nvSpPr>
          <p:cNvPr id="30" name="Google Shape;30;p1"/>
          <p:cNvSpPr txBox="1"/>
          <p:nvPr/>
        </p:nvSpPr>
        <p:spPr>
          <a:xfrm>
            <a:off x="1618548" y="2924322"/>
            <a:ext cx="8954901" cy="83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27" u="none" cap="none" strike="noStrike">
                <a:solidFill>
                  <a:schemeClr val="dk1"/>
                </a:solidFill>
                <a:latin typeface="Helvetica Neue"/>
                <a:ea typeface="Helvetica Neue"/>
                <a:cs typeface="Helvetica Neue"/>
                <a:sym typeface="Helvetica Neue"/>
              </a:rPr>
              <a:t>Rajib Saha</a:t>
            </a:r>
            <a:endParaRPr/>
          </a:p>
          <a:p>
            <a:pPr indent="0" lvl="0" marL="0" marR="0" rtl="0" algn="ctr">
              <a:spcBef>
                <a:spcPts val="0"/>
              </a:spcBef>
              <a:spcAft>
                <a:spcPts val="0"/>
              </a:spcAft>
              <a:buNone/>
            </a:pPr>
            <a:r>
              <a:rPr b="1" i="0" lang="en-US" sz="2427" u="none" cap="none" strike="noStrike">
                <a:solidFill>
                  <a:schemeClr val="dk1"/>
                </a:solidFill>
                <a:latin typeface="Helvetica Neue"/>
                <a:ea typeface="Helvetica Neue"/>
                <a:cs typeface="Helvetica Neue"/>
                <a:sym typeface="Helvetica Neue"/>
              </a:rPr>
              <a:t>Richard L. and Carol S. McNeel Associate Professor</a:t>
            </a:r>
            <a:endParaRPr/>
          </a:p>
        </p:txBody>
      </p:sp>
      <p:grpSp>
        <p:nvGrpSpPr>
          <p:cNvPr id="31" name="Google Shape;31;p1"/>
          <p:cNvGrpSpPr/>
          <p:nvPr/>
        </p:nvGrpSpPr>
        <p:grpSpPr>
          <a:xfrm>
            <a:off x="5145470" y="5702449"/>
            <a:ext cx="1901060" cy="876778"/>
            <a:chOff x="7577605" y="9397159"/>
            <a:chExt cx="3132789" cy="1444858"/>
          </a:xfrm>
        </p:grpSpPr>
        <p:sp>
          <p:nvSpPr>
            <p:cNvPr id="32" name="Google Shape;32;p1"/>
            <p:cNvSpPr txBox="1"/>
            <p:nvPr/>
          </p:nvSpPr>
          <p:spPr>
            <a:xfrm>
              <a:off x="7577605" y="9397159"/>
              <a:ext cx="3132789" cy="144485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99" u="none" cap="none" strike="noStrike">
                  <a:solidFill>
                    <a:schemeClr val="dk1"/>
                  </a:solidFill>
                  <a:latin typeface="Trebuchet MS"/>
                  <a:ea typeface="Trebuchet MS"/>
                  <a:cs typeface="Trebuchet MS"/>
                  <a:sym typeface="Trebuchet MS"/>
                </a:rPr>
                <a:t>sahassbio.com</a:t>
              </a:r>
              <a:endParaRPr/>
            </a:p>
            <a:p>
              <a:pPr indent="0" lvl="0" marL="0" marR="0" rtl="0" algn="l">
                <a:spcBef>
                  <a:spcPts val="0"/>
                </a:spcBef>
                <a:spcAft>
                  <a:spcPts val="0"/>
                </a:spcAft>
                <a:buNone/>
              </a:pPr>
              <a:r>
                <a:rPr b="1" i="0" lang="en-US" sz="1699" u="none" cap="none" strike="noStrike">
                  <a:solidFill>
                    <a:schemeClr val="dk1"/>
                  </a:solidFill>
                  <a:latin typeface="Trebuchet MS"/>
                  <a:ea typeface="Trebuchet MS"/>
                  <a:cs typeface="Trebuchet MS"/>
                  <a:sym typeface="Trebuchet MS"/>
                </a:rPr>
                <a:t>@rsaha_phd</a:t>
              </a:r>
              <a:endParaRPr/>
            </a:p>
            <a:p>
              <a:pPr indent="0" lvl="0" marL="0" marR="0" rtl="0" algn="l">
                <a:spcBef>
                  <a:spcPts val="0"/>
                </a:spcBef>
                <a:spcAft>
                  <a:spcPts val="0"/>
                </a:spcAft>
                <a:buNone/>
              </a:pPr>
              <a:r>
                <a:rPr b="1" i="0" lang="en-US" sz="1699" u="none" cap="none" strike="noStrike">
                  <a:solidFill>
                    <a:schemeClr val="dk1"/>
                  </a:solidFill>
                  <a:latin typeface="Trebuchet MS"/>
                  <a:ea typeface="Trebuchet MS"/>
                  <a:cs typeface="Trebuchet MS"/>
                  <a:sym typeface="Trebuchet MS"/>
                </a:rPr>
                <a:t>SSbioUNL</a:t>
              </a:r>
              <a:endParaRPr/>
            </a:p>
          </p:txBody>
        </p:sp>
        <p:pic>
          <p:nvPicPr>
            <p:cNvPr id="33" name="Google Shape;33;p1"/>
            <p:cNvPicPr preferRelativeResize="0"/>
            <p:nvPr/>
          </p:nvPicPr>
          <p:blipFill rotWithShape="1">
            <a:blip r:embed="rId5">
              <a:alphaModFix/>
            </a:blip>
            <a:srcRect b="0" l="0" r="0" t="0"/>
            <a:stretch/>
          </p:blipFill>
          <p:spPr>
            <a:xfrm>
              <a:off x="9854557" y="9851388"/>
              <a:ext cx="526572" cy="452057"/>
            </a:xfrm>
            <a:prstGeom prst="rect">
              <a:avLst/>
            </a:prstGeom>
            <a:noFill/>
            <a:ln>
              <a:noFill/>
            </a:ln>
          </p:spPr>
        </p:pic>
        <p:pic>
          <p:nvPicPr>
            <p:cNvPr id="34" name="Google Shape;34;p1"/>
            <p:cNvPicPr preferRelativeResize="0"/>
            <p:nvPr/>
          </p:nvPicPr>
          <p:blipFill rotWithShape="1">
            <a:blip r:embed="rId6">
              <a:alphaModFix/>
            </a:blip>
            <a:srcRect b="0" l="0" r="0" t="0"/>
            <a:stretch/>
          </p:blipFill>
          <p:spPr>
            <a:xfrm>
              <a:off x="9436788" y="10342485"/>
              <a:ext cx="934313" cy="42808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descr="A screenshot of a computer&#10;&#10;AI-generated content may be incorrect." id="162" name="Google Shape;162;p10"/>
          <p:cNvPicPr preferRelativeResize="0"/>
          <p:nvPr/>
        </p:nvPicPr>
        <p:blipFill rotWithShape="1">
          <a:blip r:embed="rId3">
            <a:alphaModFix/>
          </a:blip>
          <a:srcRect b="0" l="0" r="0" t="11954"/>
          <a:stretch/>
        </p:blipFill>
        <p:spPr>
          <a:xfrm>
            <a:off x="41416" y="1663839"/>
            <a:ext cx="12109167" cy="4312992"/>
          </a:xfrm>
          <a:prstGeom prst="rect">
            <a:avLst/>
          </a:prstGeom>
          <a:noFill/>
          <a:ln>
            <a:noFill/>
          </a:ln>
        </p:spPr>
      </p:pic>
      <p:sp>
        <p:nvSpPr>
          <p:cNvPr id="163" name="Google Shape;163;p10"/>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Hybrid Modelling Success Stories</a:t>
            </a:r>
            <a:endParaRPr/>
          </a:p>
        </p:txBody>
      </p:sp>
      <p:pic>
        <p:nvPicPr>
          <p:cNvPr id="164" name="Google Shape;164;p10"/>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165" name="Google Shape;165;p10"/>
          <p:cNvPicPr preferRelativeResize="0"/>
          <p:nvPr/>
        </p:nvPicPr>
        <p:blipFill rotWithShape="1">
          <a:blip r:embed="rId5">
            <a:alphaModFix/>
          </a:blip>
          <a:srcRect b="0" l="0" r="0" t="0"/>
          <a:stretch/>
        </p:blipFill>
        <p:spPr>
          <a:xfrm>
            <a:off x="11010314" y="187519"/>
            <a:ext cx="1067826" cy="1067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1"/>
          <p:cNvPicPr preferRelativeResize="0"/>
          <p:nvPr/>
        </p:nvPicPr>
        <p:blipFill rotWithShape="1">
          <a:blip r:embed="rId3">
            <a:alphaModFix/>
          </a:blip>
          <a:srcRect b="4939" l="18366" r="5086" t="14217"/>
          <a:stretch/>
        </p:blipFill>
        <p:spPr>
          <a:xfrm>
            <a:off x="471747" y="875821"/>
            <a:ext cx="11248505" cy="5302618"/>
          </a:xfrm>
          <a:prstGeom prst="rect">
            <a:avLst/>
          </a:prstGeom>
          <a:noFill/>
          <a:ln>
            <a:noFill/>
          </a:ln>
        </p:spPr>
      </p:pic>
      <p:sp>
        <p:nvSpPr>
          <p:cNvPr id="171" name="Google Shape;171;p11"/>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AI-Powered Virtual Cells</a:t>
            </a:r>
            <a:endParaRPr/>
          </a:p>
        </p:txBody>
      </p:sp>
      <p:pic>
        <p:nvPicPr>
          <p:cNvPr id="172" name="Google Shape;172;p11"/>
          <p:cNvPicPr preferRelativeResize="0"/>
          <p:nvPr/>
        </p:nvPicPr>
        <p:blipFill rotWithShape="1">
          <a:blip r:embed="rId4">
            <a:alphaModFix/>
          </a:blip>
          <a:srcRect b="0" l="0" r="0" t="0"/>
          <a:stretch/>
        </p:blipFill>
        <p:spPr>
          <a:xfrm>
            <a:off x="189194" y="70432"/>
            <a:ext cx="826718" cy="770711"/>
          </a:xfrm>
          <a:prstGeom prst="rect">
            <a:avLst/>
          </a:prstGeom>
          <a:noFill/>
          <a:ln>
            <a:noFill/>
          </a:ln>
        </p:spPr>
      </p:pic>
      <p:pic>
        <p:nvPicPr>
          <p:cNvPr id="173" name="Google Shape;173;p11"/>
          <p:cNvPicPr preferRelativeResize="0"/>
          <p:nvPr/>
        </p:nvPicPr>
        <p:blipFill rotWithShape="1">
          <a:blip r:embed="rId5">
            <a:alphaModFix/>
          </a:blip>
          <a:srcRect b="0" l="0" r="0" t="0"/>
          <a:stretch/>
        </p:blipFill>
        <p:spPr>
          <a:xfrm>
            <a:off x="11099585" y="-10321"/>
            <a:ext cx="932216" cy="9322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screenshot of a computer&#10;&#10;AI-generated content may be incorrect." id="178" name="Google Shape;178;p12"/>
          <p:cNvPicPr preferRelativeResize="0"/>
          <p:nvPr/>
        </p:nvPicPr>
        <p:blipFill rotWithShape="1">
          <a:blip r:embed="rId3">
            <a:alphaModFix/>
          </a:blip>
          <a:srcRect b="3787" l="0" r="-334" t="13312"/>
          <a:stretch/>
        </p:blipFill>
        <p:spPr>
          <a:xfrm>
            <a:off x="304090" y="875821"/>
            <a:ext cx="11583819" cy="5288330"/>
          </a:xfrm>
          <a:prstGeom prst="rect">
            <a:avLst/>
          </a:prstGeom>
          <a:noFill/>
          <a:ln>
            <a:noFill/>
          </a:ln>
        </p:spPr>
      </p:pic>
      <p:sp>
        <p:nvSpPr>
          <p:cNvPr id="179" name="Google Shape;179;p12"/>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Persistent Challenges</a:t>
            </a:r>
            <a:endParaRPr/>
          </a:p>
        </p:txBody>
      </p:sp>
      <p:pic>
        <p:nvPicPr>
          <p:cNvPr id="180" name="Google Shape;180;p12"/>
          <p:cNvPicPr preferRelativeResize="0"/>
          <p:nvPr/>
        </p:nvPicPr>
        <p:blipFill rotWithShape="1">
          <a:blip r:embed="rId4">
            <a:alphaModFix/>
          </a:blip>
          <a:srcRect b="0" l="0" r="0" t="0"/>
          <a:stretch/>
        </p:blipFill>
        <p:spPr>
          <a:xfrm>
            <a:off x="92884" y="52555"/>
            <a:ext cx="826718" cy="770711"/>
          </a:xfrm>
          <a:prstGeom prst="rect">
            <a:avLst/>
          </a:prstGeom>
          <a:noFill/>
          <a:ln>
            <a:noFill/>
          </a:ln>
        </p:spPr>
      </p:pic>
      <p:pic>
        <p:nvPicPr>
          <p:cNvPr id="181" name="Google Shape;181;p12"/>
          <p:cNvPicPr preferRelativeResize="0"/>
          <p:nvPr/>
        </p:nvPicPr>
        <p:blipFill rotWithShape="1">
          <a:blip r:embed="rId5">
            <a:alphaModFix/>
          </a:blip>
          <a:srcRect b="0" l="0" r="0" t="0"/>
          <a:stretch/>
        </p:blipFill>
        <p:spPr>
          <a:xfrm>
            <a:off x="11079781" y="0"/>
            <a:ext cx="875821" cy="8758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descr="A screenshot of a computer&#10;&#10;AI-generated content may be incorrect." id="186" name="Google Shape;186;p13"/>
          <p:cNvPicPr preferRelativeResize="0"/>
          <p:nvPr/>
        </p:nvPicPr>
        <p:blipFill rotWithShape="1">
          <a:blip r:embed="rId3">
            <a:alphaModFix/>
          </a:blip>
          <a:srcRect b="0" l="0" r="0" t="8866"/>
          <a:stretch/>
        </p:blipFill>
        <p:spPr>
          <a:xfrm>
            <a:off x="119644" y="1498232"/>
            <a:ext cx="11952711" cy="4572000"/>
          </a:xfrm>
          <a:prstGeom prst="rect">
            <a:avLst/>
          </a:prstGeom>
          <a:noFill/>
          <a:ln>
            <a:noFill/>
          </a:ln>
        </p:spPr>
      </p:pic>
      <p:sp>
        <p:nvSpPr>
          <p:cNvPr id="187" name="Google Shape;187;p13"/>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Data Landscape Hurdles</a:t>
            </a:r>
            <a:endParaRPr/>
          </a:p>
        </p:txBody>
      </p:sp>
      <p:pic>
        <p:nvPicPr>
          <p:cNvPr id="188" name="Google Shape;188;p13"/>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189" name="Google Shape;189;p13"/>
          <p:cNvPicPr preferRelativeResize="0"/>
          <p:nvPr/>
        </p:nvPicPr>
        <p:blipFill rotWithShape="1">
          <a:blip r:embed="rId5">
            <a:alphaModFix/>
          </a:blip>
          <a:srcRect b="0" l="0" r="0" t="0"/>
          <a:stretch/>
        </p:blipFill>
        <p:spPr>
          <a:xfrm>
            <a:off x="11010314" y="187519"/>
            <a:ext cx="1067826" cy="1067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screenshot of a computer&#10;&#10;AI-generated content may be incorrect." id="194" name="Google Shape;194;p14"/>
          <p:cNvPicPr preferRelativeResize="0"/>
          <p:nvPr/>
        </p:nvPicPr>
        <p:blipFill rotWithShape="1">
          <a:blip r:embed="rId3">
            <a:alphaModFix/>
          </a:blip>
          <a:srcRect b="45713" l="35318" r="0" t="5401"/>
          <a:stretch/>
        </p:blipFill>
        <p:spPr>
          <a:xfrm>
            <a:off x="123782" y="857159"/>
            <a:ext cx="7965176" cy="4076940"/>
          </a:xfrm>
          <a:prstGeom prst="rect">
            <a:avLst/>
          </a:prstGeom>
          <a:noFill/>
          <a:ln>
            <a:noFill/>
          </a:ln>
        </p:spPr>
      </p:pic>
      <p:sp>
        <p:nvSpPr>
          <p:cNvPr id="195" name="Google Shape;195;p14"/>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The Black-Box Dilemma</a:t>
            </a:r>
            <a:endParaRPr/>
          </a:p>
        </p:txBody>
      </p:sp>
      <p:pic>
        <p:nvPicPr>
          <p:cNvPr id="196" name="Google Shape;196;p14"/>
          <p:cNvPicPr preferRelativeResize="0"/>
          <p:nvPr/>
        </p:nvPicPr>
        <p:blipFill rotWithShape="1">
          <a:blip r:embed="rId4">
            <a:alphaModFix/>
          </a:blip>
          <a:srcRect b="0" l="0" r="0" t="0"/>
          <a:stretch/>
        </p:blipFill>
        <p:spPr>
          <a:xfrm>
            <a:off x="48491" y="16723"/>
            <a:ext cx="826718" cy="770711"/>
          </a:xfrm>
          <a:prstGeom prst="rect">
            <a:avLst/>
          </a:prstGeom>
          <a:noFill/>
          <a:ln>
            <a:noFill/>
          </a:ln>
        </p:spPr>
      </p:pic>
      <p:pic>
        <p:nvPicPr>
          <p:cNvPr id="197" name="Google Shape;197;p14"/>
          <p:cNvPicPr preferRelativeResize="0"/>
          <p:nvPr/>
        </p:nvPicPr>
        <p:blipFill rotWithShape="1">
          <a:blip r:embed="rId5">
            <a:alphaModFix/>
          </a:blip>
          <a:srcRect b="0" l="0" r="0" t="0"/>
          <a:stretch/>
        </p:blipFill>
        <p:spPr>
          <a:xfrm>
            <a:off x="11124174" y="-12035"/>
            <a:ext cx="1067826" cy="1067826"/>
          </a:xfrm>
          <a:prstGeom prst="rect">
            <a:avLst/>
          </a:prstGeom>
          <a:noFill/>
          <a:ln>
            <a:noFill/>
          </a:ln>
        </p:spPr>
      </p:pic>
      <p:pic>
        <p:nvPicPr>
          <p:cNvPr descr="A screenshot of a computer&#10;&#10;AI-generated content may be incorrect." id="198" name="Google Shape;198;p14"/>
          <p:cNvPicPr preferRelativeResize="0"/>
          <p:nvPr/>
        </p:nvPicPr>
        <p:blipFill rotWithShape="1">
          <a:blip r:embed="rId3">
            <a:alphaModFix/>
          </a:blip>
          <a:srcRect b="0" l="35318" r="0" t="56729"/>
          <a:stretch/>
        </p:blipFill>
        <p:spPr>
          <a:xfrm>
            <a:off x="2924573" y="2118210"/>
            <a:ext cx="9005534" cy="40801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5"/>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757575"/>
              </a:buClr>
              <a:buSzPts val="1400"/>
              <a:buFont typeface="Arial"/>
              <a:buNone/>
            </a:pPr>
            <a:r>
              <a:rPr lang="en-US"/>
              <a:t>8/6/2025</a:t>
            </a:r>
            <a:endParaRPr/>
          </a:p>
        </p:txBody>
      </p:sp>
      <p:sp>
        <p:nvSpPr>
          <p:cNvPr id="204" name="Google Shape;204;p15"/>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57575"/>
              </a:buClr>
              <a:buSzPts val="1400"/>
              <a:buFont typeface="Arial"/>
              <a:buNone/>
            </a:pPr>
            <a:r>
              <a:rPr lang="en-US"/>
              <a:t>Short title</a:t>
            </a:r>
            <a:endParaRPr/>
          </a:p>
        </p:txBody>
      </p:sp>
      <p:sp>
        <p:nvSpPr>
          <p:cNvPr id="205" name="Google Shape;205;p15"/>
          <p:cNvSpPr txBox="1"/>
          <p:nvPr>
            <p:ph idx="12" type="sldNum"/>
          </p:nvPr>
        </p:nvSpPr>
        <p:spPr>
          <a:xfrm>
            <a:off x="10514013" y="5883276"/>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757575"/>
              </a:buClr>
              <a:buSzPts val="1200"/>
              <a:buFont typeface="Arial"/>
              <a:buNone/>
            </a:pPr>
            <a:fld id="{00000000-1234-1234-1234-123412341234}" type="slidenum">
              <a:rPr lang="en-US"/>
              <a:t>‹#›</a:t>
            </a:fld>
            <a:endParaRPr/>
          </a:p>
        </p:txBody>
      </p:sp>
      <p:pic>
        <p:nvPicPr>
          <p:cNvPr descr="Screens screenshot of a computer&#10;&#10;AI-generated content may be incorrect." id="206" name="Google Shape;206;p15"/>
          <p:cNvPicPr preferRelativeResize="0"/>
          <p:nvPr/>
        </p:nvPicPr>
        <p:blipFill rotWithShape="1">
          <a:blip r:embed="rId3">
            <a:alphaModFix/>
          </a:blip>
          <a:srcRect b="0" l="0" r="0" t="7811"/>
          <a:stretch/>
        </p:blipFill>
        <p:spPr>
          <a:xfrm>
            <a:off x="44671" y="1255345"/>
            <a:ext cx="12033469" cy="4911726"/>
          </a:xfrm>
          <a:prstGeom prst="rect">
            <a:avLst/>
          </a:prstGeom>
          <a:noFill/>
          <a:ln>
            <a:noFill/>
          </a:ln>
        </p:spPr>
      </p:pic>
      <p:sp>
        <p:nvSpPr>
          <p:cNvPr id="207" name="Google Shape;207;p15"/>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Validation &amp; Standardization Crisis</a:t>
            </a:r>
            <a:endParaRPr/>
          </a:p>
        </p:txBody>
      </p:sp>
      <p:pic>
        <p:nvPicPr>
          <p:cNvPr id="208" name="Google Shape;208;p15"/>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209" name="Google Shape;209;p15"/>
          <p:cNvPicPr preferRelativeResize="0"/>
          <p:nvPr/>
        </p:nvPicPr>
        <p:blipFill rotWithShape="1">
          <a:blip r:embed="rId5">
            <a:alphaModFix/>
          </a:blip>
          <a:srcRect b="0" l="0" r="0" t="0"/>
          <a:stretch/>
        </p:blipFill>
        <p:spPr>
          <a:xfrm>
            <a:off x="11010314" y="187519"/>
            <a:ext cx="1067826" cy="1067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16"/>
          <p:cNvPicPr preferRelativeResize="0"/>
          <p:nvPr/>
        </p:nvPicPr>
        <p:blipFill rotWithShape="1">
          <a:blip r:embed="rId3">
            <a:alphaModFix/>
          </a:blip>
          <a:srcRect b="57807" l="46396" r="0" t="6365"/>
          <a:stretch/>
        </p:blipFill>
        <p:spPr>
          <a:xfrm>
            <a:off x="0" y="2043111"/>
            <a:ext cx="6127889" cy="3114676"/>
          </a:xfrm>
          <a:prstGeom prst="rect">
            <a:avLst/>
          </a:prstGeom>
          <a:noFill/>
          <a:ln>
            <a:noFill/>
          </a:ln>
        </p:spPr>
      </p:pic>
      <p:sp>
        <p:nvSpPr>
          <p:cNvPr id="215" name="Google Shape;215;p16"/>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Computational Efficiency &amp; Scalability</a:t>
            </a:r>
            <a:endParaRPr/>
          </a:p>
        </p:txBody>
      </p:sp>
      <p:pic>
        <p:nvPicPr>
          <p:cNvPr id="216" name="Google Shape;216;p16"/>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217" name="Google Shape;217;p16"/>
          <p:cNvPicPr preferRelativeResize="0"/>
          <p:nvPr/>
        </p:nvPicPr>
        <p:blipFill rotWithShape="1">
          <a:blip r:embed="rId5">
            <a:alphaModFix/>
          </a:blip>
          <a:srcRect b="0" l="0" r="0" t="0"/>
          <a:stretch/>
        </p:blipFill>
        <p:spPr>
          <a:xfrm>
            <a:off x="11010314" y="187519"/>
            <a:ext cx="1067826" cy="1067826"/>
          </a:xfrm>
          <a:prstGeom prst="rect">
            <a:avLst/>
          </a:prstGeom>
          <a:noFill/>
          <a:ln>
            <a:noFill/>
          </a:ln>
        </p:spPr>
      </p:pic>
      <p:pic>
        <p:nvPicPr>
          <p:cNvPr id="218" name="Google Shape;218;p16"/>
          <p:cNvPicPr preferRelativeResize="0"/>
          <p:nvPr/>
        </p:nvPicPr>
        <p:blipFill rotWithShape="1">
          <a:blip r:embed="rId3">
            <a:alphaModFix/>
          </a:blip>
          <a:srcRect b="0" l="46396" r="0" t="43220"/>
          <a:stretch/>
        </p:blipFill>
        <p:spPr>
          <a:xfrm>
            <a:off x="6257925" y="1457562"/>
            <a:ext cx="5888367" cy="47432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7"/>
          <p:cNvPicPr preferRelativeResize="0"/>
          <p:nvPr/>
        </p:nvPicPr>
        <p:blipFill rotWithShape="1">
          <a:blip r:embed="rId3">
            <a:alphaModFix/>
          </a:blip>
          <a:srcRect b="0" l="37000" r="0" t="10300"/>
          <a:stretch/>
        </p:blipFill>
        <p:spPr>
          <a:xfrm>
            <a:off x="2079729" y="899148"/>
            <a:ext cx="6693569" cy="5972175"/>
          </a:xfrm>
          <a:prstGeom prst="rect">
            <a:avLst/>
          </a:prstGeom>
          <a:noFill/>
          <a:ln>
            <a:noFill/>
          </a:ln>
        </p:spPr>
      </p:pic>
      <p:sp>
        <p:nvSpPr>
          <p:cNvPr id="224" name="Google Shape;224;p17"/>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The Interconnected Web of Challenges</a:t>
            </a:r>
            <a:endParaRPr/>
          </a:p>
        </p:txBody>
      </p:sp>
      <p:pic>
        <p:nvPicPr>
          <p:cNvPr id="225" name="Google Shape;225;p17"/>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226" name="Google Shape;226;p17"/>
          <p:cNvPicPr preferRelativeResize="0"/>
          <p:nvPr/>
        </p:nvPicPr>
        <p:blipFill rotWithShape="1">
          <a:blip r:embed="rId5">
            <a:alphaModFix/>
          </a:blip>
          <a:srcRect b="0" l="0" r="0" t="0"/>
          <a:stretch/>
        </p:blipFill>
        <p:spPr>
          <a:xfrm>
            <a:off x="11010314" y="187519"/>
            <a:ext cx="1067826" cy="1067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screenshot of a computer&#10;&#10;AI-generated content may be incorrect." id="231" name="Google Shape;231;p18"/>
          <p:cNvPicPr preferRelativeResize="0"/>
          <p:nvPr/>
        </p:nvPicPr>
        <p:blipFill rotWithShape="1">
          <a:blip r:embed="rId3">
            <a:alphaModFix/>
          </a:blip>
          <a:srcRect b="0" l="0" r="0" t="12595"/>
          <a:stretch/>
        </p:blipFill>
        <p:spPr>
          <a:xfrm>
            <a:off x="65616" y="875821"/>
            <a:ext cx="12072938" cy="5272277"/>
          </a:xfrm>
          <a:prstGeom prst="rect">
            <a:avLst/>
          </a:prstGeom>
          <a:noFill/>
          <a:ln>
            <a:noFill/>
          </a:ln>
        </p:spPr>
      </p:pic>
      <p:sp>
        <p:nvSpPr>
          <p:cNvPr id="232" name="Google Shape;232;p18"/>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Opportunities on the Horizon</a:t>
            </a:r>
            <a:endParaRPr/>
          </a:p>
        </p:txBody>
      </p:sp>
      <p:pic>
        <p:nvPicPr>
          <p:cNvPr id="233" name="Google Shape;233;p18"/>
          <p:cNvPicPr preferRelativeResize="0"/>
          <p:nvPr/>
        </p:nvPicPr>
        <p:blipFill rotWithShape="1">
          <a:blip r:embed="rId4">
            <a:alphaModFix/>
          </a:blip>
          <a:srcRect b="0" l="0" r="0" t="0"/>
          <a:stretch/>
        </p:blipFill>
        <p:spPr>
          <a:xfrm>
            <a:off x="46655" y="46655"/>
            <a:ext cx="826718" cy="770711"/>
          </a:xfrm>
          <a:prstGeom prst="rect">
            <a:avLst/>
          </a:prstGeom>
          <a:noFill/>
          <a:ln>
            <a:noFill/>
          </a:ln>
        </p:spPr>
      </p:pic>
      <p:pic>
        <p:nvPicPr>
          <p:cNvPr id="234" name="Google Shape;234;p18"/>
          <p:cNvPicPr preferRelativeResize="0"/>
          <p:nvPr/>
        </p:nvPicPr>
        <p:blipFill rotWithShape="1">
          <a:blip r:embed="rId5">
            <a:alphaModFix/>
          </a:blip>
          <a:srcRect b="0" l="0" r="0" t="0"/>
          <a:stretch/>
        </p:blipFill>
        <p:spPr>
          <a:xfrm>
            <a:off x="11337871" y="28273"/>
            <a:ext cx="807474" cy="807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19"/>
          <p:cNvPicPr preferRelativeResize="0"/>
          <p:nvPr/>
        </p:nvPicPr>
        <p:blipFill rotWithShape="1">
          <a:blip r:embed="rId3">
            <a:alphaModFix/>
          </a:blip>
          <a:srcRect b="0" l="4564" r="2091" t="20558"/>
          <a:stretch/>
        </p:blipFill>
        <p:spPr>
          <a:xfrm>
            <a:off x="172253" y="956765"/>
            <a:ext cx="11723394" cy="5245468"/>
          </a:xfrm>
          <a:prstGeom prst="rect">
            <a:avLst/>
          </a:prstGeom>
          <a:noFill/>
          <a:ln>
            <a:noFill/>
          </a:ln>
        </p:spPr>
      </p:pic>
      <p:sp>
        <p:nvSpPr>
          <p:cNvPr id="240" name="Google Shape;240;p19"/>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The Future is Integrated.</a:t>
            </a:r>
            <a:endParaRPr/>
          </a:p>
        </p:txBody>
      </p:sp>
      <p:pic>
        <p:nvPicPr>
          <p:cNvPr id="241" name="Google Shape;241;p19"/>
          <p:cNvPicPr preferRelativeResize="0"/>
          <p:nvPr/>
        </p:nvPicPr>
        <p:blipFill rotWithShape="1">
          <a:blip r:embed="rId4">
            <a:alphaModFix/>
          </a:blip>
          <a:srcRect b="0" l="0" r="0" t="0"/>
          <a:stretch/>
        </p:blipFill>
        <p:spPr>
          <a:xfrm>
            <a:off x="117007" y="105110"/>
            <a:ext cx="826718" cy="770711"/>
          </a:xfrm>
          <a:prstGeom prst="rect">
            <a:avLst/>
          </a:prstGeom>
          <a:noFill/>
          <a:ln>
            <a:noFill/>
          </a:ln>
        </p:spPr>
      </p:pic>
      <p:pic>
        <p:nvPicPr>
          <p:cNvPr id="242" name="Google Shape;242;p19"/>
          <p:cNvPicPr preferRelativeResize="0"/>
          <p:nvPr/>
        </p:nvPicPr>
        <p:blipFill rotWithShape="1">
          <a:blip r:embed="rId5">
            <a:alphaModFix/>
          </a:blip>
          <a:srcRect b="0" l="0" r="0" t="0"/>
          <a:stretch/>
        </p:blipFill>
        <p:spPr>
          <a:xfrm>
            <a:off x="11215396" y="-19918"/>
            <a:ext cx="976604" cy="9766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 name="Shape 38"/>
        <p:cNvGrpSpPr/>
        <p:nvPr/>
      </p:nvGrpSpPr>
      <p:grpSpPr>
        <a:xfrm>
          <a:off x="0" y="0"/>
          <a:ext cx="0" cy="0"/>
          <a:chOff x="0" y="0"/>
          <a:chExt cx="0" cy="0"/>
        </a:xfrm>
      </p:grpSpPr>
      <p:sp>
        <p:nvSpPr>
          <p:cNvPr id="39" name="Google Shape;39;p2"/>
          <p:cNvSpPr txBox="1"/>
          <p:nvPr/>
        </p:nvSpPr>
        <p:spPr>
          <a:xfrm>
            <a:off x="287250" y="1016390"/>
            <a:ext cx="11617500" cy="537141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600"/>
              </a:spcBef>
              <a:spcAft>
                <a:spcPts val="0"/>
              </a:spcAft>
              <a:buClr>
                <a:srgbClr val="000000"/>
              </a:buClr>
              <a:buSzPts val="2400"/>
              <a:buFont typeface="Arial"/>
              <a:buNone/>
            </a:pPr>
            <a:r>
              <a:rPr b="1" i="0" lang="en-US" sz="2000" u="none" cap="none" strike="noStrike">
                <a:solidFill>
                  <a:srgbClr val="0E2841"/>
                </a:solidFill>
                <a:latin typeface="Arial"/>
                <a:ea typeface="Arial"/>
                <a:cs typeface="Arial"/>
                <a:sym typeface="Arial"/>
              </a:rPr>
              <a:t>Goals</a:t>
            </a:r>
            <a:r>
              <a:rPr b="0" i="0" lang="en-US" sz="2000" u="none" cap="none" strike="noStrike">
                <a:solidFill>
                  <a:srgbClr val="0E2841"/>
                </a:solidFill>
                <a:latin typeface="Arial"/>
                <a:ea typeface="Arial"/>
                <a:cs typeface="Arial"/>
                <a:sym typeface="Arial"/>
              </a:rPr>
              <a:t>: </a:t>
            </a:r>
            <a:endParaRPr/>
          </a:p>
          <a:p>
            <a:pPr indent="0" lvl="0" marL="0" marR="0" rtl="0" algn="l">
              <a:lnSpc>
                <a:spcPct val="90000"/>
              </a:lnSpc>
              <a:spcBef>
                <a:spcPts val="1800"/>
              </a:spcBef>
              <a:spcAft>
                <a:spcPts val="0"/>
              </a:spcAft>
              <a:buClr>
                <a:srgbClr val="000000"/>
              </a:buClr>
              <a:buSzPts val="2400"/>
              <a:buFont typeface="Arial"/>
              <a:buNone/>
            </a:pPr>
            <a:r>
              <a:rPr b="0" i="0" lang="en-US" sz="2000" u="none" cap="none" strike="noStrike">
                <a:solidFill>
                  <a:srgbClr val="0E2841"/>
                </a:solidFill>
                <a:latin typeface="Arial"/>
                <a:ea typeface="Arial"/>
                <a:cs typeface="Arial"/>
                <a:sym typeface="Arial"/>
              </a:rPr>
              <a:t>	- Brainstorm &amp; identify community-scale synthesis opportunities that </a:t>
            </a:r>
            <a:r>
              <a:rPr b="0" i="1" lang="en-US" sz="2000" u="none" cap="none" strike="noStrike">
                <a:solidFill>
                  <a:srgbClr val="0E2841"/>
                </a:solidFill>
                <a:latin typeface="Arial"/>
                <a:ea typeface="Arial"/>
                <a:cs typeface="Arial"/>
                <a:sym typeface="Arial"/>
              </a:rPr>
              <a:t>you </a:t>
            </a:r>
            <a:r>
              <a:rPr b="0" i="0" lang="en-US" sz="2000" u="none" cap="none" strike="noStrike">
                <a:solidFill>
                  <a:srgbClr val="0E2841"/>
                </a:solidFill>
                <a:latin typeface="Arial"/>
                <a:ea typeface="Arial"/>
                <a:cs typeface="Arial"/>
                <a:sym typeface="Arial"/>
              </a:rPr>
              <a:t>are interested in</a:t>
            </a:r>
            <a:endParaRPr/>
          </a:p>
          <a:p>
            <a:pPr indent="0" lvl="0" marL="0" marR="0" rtl="0" algn="l">
              <a:lnSpc>
                <a:spcPct val="90000"/>
              </a:lnSpc>
              <a:spcBef>
                <a:spcPts val="1800"/>
              </a:spcBef>
              <a:spcAft>
                <a:spcPts val="0"/>
              </a:spcAft>
              <a:buClr>
                <a:srgbClr val="000000"/>
              </a:buClr>
              <a:buSzPts val="2400"/>
              <a:buFont typeface="Arial"/>
              <a:buNone/>
            </a:pPr>
            <a:r>
              <a:rPr b="0" i="0" lang="en-US" sz="2000" u="none" cap="none" strike="noStrike">
                <a:solidFill>
                  <a:srgbClr val="0E2841"/>
                </a:solidFill>
                <a:latin typeface="Arial"/>
                <a:ea typeface="Arial"/>
                <a:cs typeface="Arial"/>
                <a:sym typeface="Arial"/>
              </a:rPr>
              <a:t>	- Catalyze the formation of nascent teams to write 2-page proto-proposal by end of summit</a:t>
            </a:r>
            <a:endParaRPr b="0" i="0" sz="2000" u="none" cap="none" strike="noStrike">
              <a:solidFill>
                <a:srgbClr val="0E2841"/>
              </a:solidFill>
              <a:latin typeface="Arial"/>
              <a:ea typeface="Arial"/>
              <a:cs typeface="Arial"/>
              <a:sym typeface="Arial"/>
            </a:endParaRPr>
          </a:p>
          <a:p>
            <a:pPr indent="0" lvl="0" marL="0" marR="0" rtl="0" algn="l">
              <a:lnSpc>
                <a:spcPct val="90000"/>
              </a:lnSpc>
              <a:spcBef>
                <a:spcPts val="2200"/>
              </a:spcBef>
              <a:spcAft>
                <a:spcPts val="0"/>
              </a:spcAft>
              <a:buClr>
                <a:srgbClr val="FFFFFF"/>
              </a:buClr>
              <a:buSzPts val="2400"/>
              <a:buFont typeface="Arial"/>
              <a:buNone/>
            </a:pPr>
            <a:r>
              <a:rPr b="1" i="0" lang="en-US" sz="2000" u="none" cap="none" strike="noStrike">
                <a:solidFill>
                  <a:srgbClr val="0E2841"/>
                </a:solidFill>
                <a:latin typeface="Arial"/>
                <a:ea typeface="Arial"/>
                <a:cs typeface="Arial"/>
                <a:sym typeface="Arial"/>
              </a:rPr>
              <a:t>Output: </a:t>
            </a:r>
            <a:r>
              <a:rPr b="0" i="0" lang="en-US" sz="2000" u="none" cap="none" strike="noStrike">
                <a:solidFill>
                  <a:srgbClr val="0E2841"/>
                </a:solidFill>
                <a:latin typeface="Arial"/>
                <a:ea typeface="Arial"/>
                <a:cs typeface="Arial"/>
                <a:sym typeface="Arial"/>
              </a:rPr>
              <a:t>Groups of participants will</a:t>
            </a:r>
            <a:endParaRPr/>
          </a:p>
          <a:p>
            <a:pPr indent="0" lvl="0" marL="0" marR="0" rtl="0" algn="l">
              <a:lnSpc>
                <a:spcPct val="90000"/>
              </a:lnSpc>
              <a:spcBef>
                <a:spcPts val="1000"/>
              </a:spcBef>
              <a:spcAft>
                <a:spcPts val="0"/>
              </a:spcAft>
              <a:buClr>
                <a:srgbClr val="FFFFFF"/>
              </a:buClr>
              <a:buSzPts val="2400"/>
              <a:buFont typeface="Arial"/>
              <a:buNone/>
            </a:pPr>
            <a:r>
              <a:rPr b="0" i="0" lang="en-US" sz="2000" u="none" cap="none" strike="noStrike">
                <a:solidFill>
                  <a:srgbClr val="0E2841"/>
                </a:solidFill>
                <a:latin typeface="Arial"/>
                <a:ea typeface="Arial"/>
                <a:cs typeface="Arial"/>
                <a:sym typeface="Arial"/>
              </a:rPr>
              <a:t>	- Identify specific questions/methods that are primed for community-scale synthesis</a:t>
            </a:r>
            <a:endParaRPr/>
          </a:p>
          <a:p>
            <a:pPr indent="0" lvl="0" marL="0" marR="0" rtl="0" algn="l">
              <a:lnSpc>
                <a:spcPct val="90000"/>
              </a:lnSpc>
              <a:spcBef>
                <a:spcPts val="1000"/>
              </a:spcBef>
              <a:spcAft>
                <a:spcPts val="0"/>
              </a:spcAft>
              <a:buClr>
                <a:srgbClr val="FFFFFF"/>
              </a:buClr>
              <a:buSzPts val="2400"/>
              <a:buFont typeface="Arial"/>
              <a:buNone/>
            </a:pPr>
            <a:r>
              <a:rPr b="0" i="0" lang="en-US" sz="2000" u="none" cap="none" strike="noStrike">
                <a:solidFill>
                  <a:srgbClr val="0E2841"/>
                </a:solidFill>
                <a:latin typeface="Arial"/>
                <a:ea typeface="Arial"/>
                <a:cs typeface="Arial"/>
                <a:sym typeface="Arial"/>
              </a:rPr>
              <a:t>	- Explain the significance of the question/method and its potential impact</a:t>
            </a:r>
            <a:endParaRPr/>
          </a:p>
          <a:p>
            <a:pPr indent="0" lvl="0" marL="0" marR="0" rtl="0" algn="l">
              <a:lnSpc>
                <a:spcPct val="90000"/>
              </a:lnSpc>
              <a:spcBef>
                <a:spcPts val="1000"/>
              </a:spcBef>
              <a:spcAft>
                <a:spcPts val="0"/>
              </a:spcAft>
              <a:buClr>
                <a:srgbClr val="FFFFFF"/>
              </a:buClr>
              <a:buSzPts val="2400"/>
              <a:buFont typeface="Arial"/>
              <a:buNone/>
            </a:pPr>
            <a:r>
              <a:rPr b="0" i="0" lang="en-US" sz="2000" u="none" cap="none" strike="noStrike">
                <a:solidFill>
                  <a:srgbClr val="0E2841"/>
                </a:solidFill>
                <a:latin typeface="Arial"/>
                <a:ea typeface="Arial"/>
                <a:cs typeface="Arial"/>
                <a:sym typeface="Arial"/>
              </a:rPr>
              <a:t>	- Explore forming a nascent team to draft a proto-proposal (bonus </a:t>
            </a:r>
            <a:endParaRPr/>
          </a:p>
          <a:p>
            <a:pPr indent="0" lvl="0" marL="0" marR="0" rtl="0" algn="l">
              <a:lnSpc>
                <a:spcPct val="90000"/>
              </a:lnSpc>
              <a:spcBef>
                <a:spcPts val="1000"/>
              </a:spcBef>
              <a:spcAft>
                <a:spcPts val="0"/>
              </a:spcAft>
              <a:buClr>
                <a:srgbClr val="FFFFFF"/>
              </a:buClr>
              <a:buSzPts val="2400"/>
              <a:buFont typeface="Arial"/>
              <a:buNone/>
            </a:pPr>
            <a:r>
              <a:rPr b="0" i="0" lang="en-US" sz="2000" u="none" cap="none" strike="noStrike">
                <a:solidFill>
                  <a:srgbClr val="0E2841"/>
                </a:solidFill>
                <a:latin typeface="Arial"/>
                <a:ea typeface="Arial"/>
                <a:cs typeface="Arial"/>
                <a:sym typeface="Arial"/>
              </a:rPr>
              <a:t>	  although not expected or required, as there are other sessions to take part in)</a:t>
            </a:r>
            <a:endParaRPr/>
          </a:p>
          <a:p>
            <a:pPr indent="0" lvl="0" marL="0" marR="0" rtl="0" algn="l">
              <a:lnSpc>
                <a:spcPct val="90000"/>
              </a:lnSpc>
              <a:spcBef>
                <a:spcPts val="1000"/>
              </a:spcBef>
              <a:spcAft>
                <a:spcPts val="0"/>
              </a:spcAft>
              <a:buClr>
                <a:srgbClr val="FFFFFF"/>
              </a:buClr>
              <a:buSzPts val="2400"/>
              <a:buFont typeface="Arial"/>
              <a:buNone/>
            </a:pPr>
            <a:r>
              <a:t/>
            </a:r>
            <a:endParaRPr b="1" i="0" sz="2000" u="none" cap="none" strike="noStrike">
              <a:solidFill>
                <a:srgbClr val="0E2841"/>
              </a:solidFill>
              <a:latin typeface="Arial"/>
              <a:ea typeface="Arial"/>
              <a:cs typeface="Arial"/>
              <a:sym typeface="Arial"/>
            </a:endParaRPr>
          </a:p>
          <a:p>
            <a:pPr indent="0" lvl="0" marL="0" marR="0" rtl="0" algn="l">
              <a:lnSpc>
                <a:spcPct val="90000"/>
              </a:lnSpc>
              <a:spcBef>
                <a:spcPts val="1000"/>
              </a:spcBef>
              <a:spcAft>
                <a:spcPts val="0"/>
              </a:spcAft>
              <a:buClr>
                <a:srgbClr val="FFFFFF"/>
              </a:buClr>
              <a:buSzPts val="2400"/>
              <a:buFont typeface="Arial"/>
              <a:buNone/>
            </a:pPr>
            <a:r>
              <a:rPr b="1" i="0" lang="en-US" sz="2000" u="none" cap="none" strike="noStrike">
                <a:solidFill>
                  <a:srgbClr val="0E2841"/>
                </a:solidFill>
                <a:latin typeface="Arial"/>
                <a:ea typeface="Arial"/>
                <a:cs typeface="Arial"/>
                <a:sym typeface="Arial"/>
              </a:rPr>
              <a:t>Constraints: </a:t>
            </a:r>
            <a:endParaRPr/>
          </a:p>
          <a:p>
            <a:pPr indent="0" lvl="0" marL="0" marR="0" rtl="0" algn="l">
              <a:lnSpc>
                <a:spcPct val="90000"/>
              </a:lnSpc>
              <a:spcBef>
                <a:spcPts val="1000"/>
              </a:spcBef>
              <a:spcAft>
                <a:spcPts val="0"/>
              </a:spcAft>
              <a:buClr>
                <a:srgbClr val="FFFFFF"/>
              </a:buClr>
              <a:buSzPts val="2400"/>
              <a:buFont typeface="Arial"/>
              <a:buNone/>
            </a:pPr>
            <a:r>
              <a:rPr b="1" i="0" lang="en-US" sz="2000" u="none" cap="none" strike="noStrike">
                <a:solidFill>
                  <a:srgbClr val="0E2841"/>
                </a:solidFill>
                <a:latin typeface="Arial"/>
                <a:ea typeface="Arial"/>
                <a:cs typeface="Arial"/>
                <a:sym typeface="Arial"/>
              </a:rPr>
              <a:t>	</a:t>
            </a:r>
            <a:r>
              <a:rPr b="0" i="0" lang="en-US" sz="2000" u="none" cap="none" strike="noStrike">
                <a:solidFill>
                  <a:srgbClr val="0E2841"/>
                </a:solidFill>
                <a:latin typeface="Arial"/>
                <a:ea typeface="Arial"/>
                <a:cs typeface="Arial"/>
                <a:sym typeface="Arial"/>
              </a:rPr>
              <a:t>- Proto-proposal teams cannot have more than 4 PIs, and require a minimum of 2 PIs</a:t>
            </a:r>
            <a:endParaRPr/>
          </a:p>
          <a:p>
            <a:pPr indent="0" lvl="0" marL="0" marR="0" rtl="0" algn="l">
              <a:lnSpc>
                <a:spcPct val="90000"/>
              </a:lnSpc>
              <a:spcBef>
                <a:spcPts val="1000"/>
              </a:spcBef>
              <a:spcAft>
                <a:spcPts val="0"/>
              </a:spcAft>
              <a:buClr>
                <a:srgbClr val="FFFFFF"/>
              </a:buClr>
              <a:buSzPts val="2400"/>
              <a:buFont typeface="Arial"/>
              <a:buNone/>
            </a:pPr>
            <a:r>
              <a:rPr b="0" i="0" lang="en-US" sz="2000" u="none" cap="none" strike="noStrike">
                <a:solidFill>
                  <a:srgbClr val="0E2841"/>
                </a:solidFill>
                <a:latin typeface="Arial"/>
                <a:ea typeface="Arial"/>
                <a:cs typeface="Arial"/>
                <a:sym typeface="Arial"/>
              </a:rPr>
              <a:t>	- Participants can only be listed on one proto-proposal</a:t>
            </a:r>
            <a:endParaRPr/>
          </a:p>
        </p:txBody>
      </p:sp>
      <p:sp>
        <p:nvSpPr>
          <p:cNvPr id="40" name="Google Shape;40;p2"/>
          <p:cNvSpPr txBox="1"/>
          <p:nvPr/>
        </p:nvSpPr>
        <p:spPr>
          <a:xfrm>
            <a:off x="0" y="296460"/>
            <a:ext cx="9994392"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The Goals and Outputs of this Focus Area Session</a:t>
            </a:r>
            <a:endParaRPr b="0" i="0" sz="1800" u="none" cap="none" strike="noStrike">
              <a:solidFill>
                <a:srgbClr val="023047"/>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0"/>
          <p:cNvSpPr txBox="1"/>
          <p:nvPr/>
        </p:nvSpPr>
        <p:spPr>
          <a:xfrm>
            <a:off x="5206201" y="1178908"/>
            <a:ext cx="6564554" cy="16518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134">
                <a:solidFill>
                  <a:schemeClr val="dk1"/>
                </a:solidFill>
                <a:latin typeface="Trebuchet MS"/>
                <a:ea typeface="Trebuchet MS"/>
                <a:cs typeface="Trebuchet MS"/>
                <a:sym typeface="Trebuchet MS"/>
              </a:rPr>
              <a:t>Thank</a:t>
            </a:r>
            <a:r>
              <a:rPr lang="en-US" sz="10073">
                <a:solidFill>
                  <a:schemeClr val="dk1"/>
                </a:solidFill>
                <a:latin typeface="Trebuchet MS"/>
                <a:ea typeface="Trebuchet MS"/>
                <a:cs typeface="Trebuchet MS"/>
                <a:sym typeface="Trebuchet MS"/>
              </a:rPr>
              <a:t> </a:t>
            </a:r>
            <a:r>
              <a:rPr lang="en-US" sz="10134">
                <a:solidFill>
                  <a:schemeClr val="dk1"/>
                </a:solidFill>
                <a:latin typeface="Trebuchet MS"/>
                <a:ea typeface="Trebuchet MS"/>
                <a:cs typeface="Trebuchet MS"/>
                <a:sym typeface="Trebuchet MS"/>
              </a:rPr>
              <a:t>You!</a:t>
            </a:r>
            <a:endParaRPr/>
          </a:p>
        </p:txBody>
      </p:sp>
      <p:pic>
        <p:nvPicPr>
          <p:cNvPr id="248" name="Google Shape;248;p20"/>
          <p:cNvPicPr preferRelativeResize="0"/>
          <p:nvPr/>
        </p:nvPicPr>
        <p:blipFill rotWithShape="1">
          <a:blip r:embed="rId3">
            <a:alphaModFix/>
          </a:blip>
          <a:srcRect b="0" l="0" r="0" t="0"/>
          <a:stretch/>
        </p:blipFill>
        <p:spPr>
          <a:xfrm>
            <a:off x="196964" y="175313"/>
            <a:ext cx="1053102" cy="981758"/>
          </a:xfrm>
          <a:prstGeom prst="rect">
            <a:avLst/>
          </a:prstGeom>
          <a:noFill/>
          <a:ln>
            <a:noFill/>
          </a:ln>
        </p:spPr>
      </p:pic>
      <p:pic>
        <p:nvPicPr>
          <p:cNvPr id="249" name="Google Shape;249;p20"/>
          <p:cNvPicPr preferRelativeResize="0"/>
          <p:nvPr/>
        </p:nvPicPr>
        <p:blipFill rotWithShape="1">
          <a:blip r:embed="rId4">
            <a:alphaModFix/>
          </a:blip>
          <a:srcRect b="0" l="0" r="0" t="0"/>
          <a:stretch/>
        </p:blipFill>
        <p:spPr>
          <a:xfrm>
            <a:off x="843127" y="175313"/>
            <a:ext cx="4363074" cy="6206825"/>
          </a:xfrm>
          <a:prstGeom prst="rect">
            <a:avLst/>
          </a:prstGeom>
          <a:noFill/>
          <a:ln>
            <a:noFill/>
          </a:ln>
        </p:spPr>
      </p:pic>
      <p:pic>
        <p:nvPicPr>
          <p:cNvPr id="250" name="Google Shape;250;p20"/>
          <p:cNvPicPr preferRelativeResize="0"/>
          <p:nvPr/>
        </p:nvPicPr>
        <p:blipFill rotWithShape="1">
          <a:blip r:embed="rId5">
            <a:alphaModFix/>
          </a:blip>
          <a:srcRect b="0" l="0" r="0" t="0"/>
          <a:stretch/>
        </p:blipFill>
        <p:spPr>
          <a:xfrm>
            <a:off x="10752881" y="107645"/>
            <a:ext cx="1237830" cy="12378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1"/>
          <p:cNvSpPr txBox="1"/>
          <p:nvPr/>
        </p:nvSpPr>
        <p:spPr>
          <a:xfrm>
            <a:off x="2395728" y="0"/>
            <a:ext cx="830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Schedule for your Focus Area Session</a:t>
            </a:r>
            <a:endParaRPr b="0" i="0" sz="1400" u="none" cap="none" strike="noStrike">
              <a:solidFill>
                <a:srgbClr val="000000"/>
              </a:solidFill>
              <a:latin typeface="Arial"/>
              <a:ea typeface="Arial"/>
              <a:cs typeface="Arial"/>
              <a:sym typeface="Arial"/>
            </a:endParaRPr>
          </a:p>
        </p:txBody>
      </p:sp>
      <p:graphicFrame>
        <p:nvGraphicFramePr>
          <p:cNvPr id="256" name="Google Shape;256;p21"/>
          <p:cNvGraphicFramePr/>
          <p:nvPr/>
        </p:nvGraphicFramePr>
        <p:xfrm>
          <a:off x="108275" y="678557"/>
          <a:ext cx="3000000" cy="3000000"/>
        </p:xfrm>
        <a:graphic>
          <a:graphicData uri="http://schemas.openxmlformats.org/drawingml/2006/table">
            <a:tbl>
              <a:tblPr>
                <a:noFill/>
                <a:tableStyleId>{78954ED9-A6E7-49B8-B658-F9995E95F634}</a:tableStyleId>
              </a:tblPr>
              <a:tblGrid>
                <a:gridCol w="1243075"/>
                <a:gridCol w="8820550"/>
                <a:gridCol w="1911825"/>
              </a:tblGrid>
              <a:tr h="361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Time</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Description</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Duration (min)</a:t>
                      </a:r>
                      <a:endParaRPr sz="1400" u="none" cap="none" strike="noStrike">
                        <a:solidFill>
                          <a:schemeClr val="lt1"/>
                        </a:solidFill>
                      </a:endParaRPr>
                    </a:p>
                  </a:txBody>
                  <a:tcPr marT="45725" marB="45725" marR="91450" marL="91450" anchor="ctr">
                    <a:solidFill>
                      <a:srgbClr val="023047"/>
                    </a:solidFill>
                  </a:tcP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0:00 - 0:15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Introduction:</a:t>
                      </a:r>
                      <a:r>
                        <a:rPr lang="en-US" sz="1400" u="none" cap="none" strike="noStrike"/>
                        <a:t> Brief introduction by the Session Lead(s) giving an overview of the format, goals, and the topic of the session. The overall topic area and direction of field will be described. </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0:15 - 0:45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Breakout Brainstorm:</a:t>
                      </a:r>
                      <a:r>
                        <a:rPr lang="en-US" sz="1400" u="none" cap="none" strike="noStrike"/>
                        <a:t> Participants are randomly split into groups (limit of 5 max) to generate community-scale </a:t>
                      </a:r>
                      <a:r>
                        <a:rPr lang="en-US" sz="1400" u="none" cap="none" strike="noStrike">
                          <a:solidFill>
                            <a:schemeClr val="dk1"/>
                          </a:solidFill>
                        </a:rPr>
                        <a:t>synthesis </a:t>
                      </a:r>
                      <a:r>
                        <a:rPr lang="en-US" sz="1400" u="none" cap="none" strike="noStrike"/>
                        <a:t>research questions related to the Focus Area topic. Each group member gets one vote to put towards a question that they would personally like to work on. The top two questions are submitted via Google Forms/Qualtrics.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 </a:t>
                      </a:r>
                      <a:endParaRPr sz="1400" u="none" cap="none" strike="noStrike"/>
                    </a:p>
                  </a:txBody>
                  <a:tcPr marT="91425" marB="91425" marR="91425" marL="91425" anchor="ctr"/>
                </a:tc>
              </a:tr>
              <a:tr h="60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0:45 - 0:55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a:t>
                      </a:r>
                      <a:r>
                        <a:rPr lang="en-US" sz="1400" u="none" cap="none" strike="noStrike"/>
                        <a:t> Participants get a 10-min break while lead(s) evaluate the questions submitted to remove duplicates.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0:55 - 1:00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 Evaluation:</a:t>
                      </a:r>
                      <a:r>
                        <a:rPr lang="en-US" sz="1400" u="none" cap="none" strike="noStrik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1:00 - 1:45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Exploration:</a:t>
                      </a:r>
                      <a:r>
                        <a:rPr lang="en-US" sz="1400" u="none" cap="none" strike="noStrik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1:45 - 2:00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Convergence:</a:t>
                      </a:r>
                      <a:r>
                        <a:rPr lang="en-US" sz="1400" u="none" cap="none" strike="noStrik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bl>
          </a:graphicData>
        </a:graphic>
      </p:graphicFrame>
      <p:sp>
        <p:nvSpPr>
          <p:cNvPr id="257" name="Google Shape;257;p21"/>
          <p:cNvSpPr/>
          <p:nvPr/>
        </p:nvSpPr>
        <p:spPr>
          <a:xfrm>
            <a:off x="108275" y="1837944"/>
            <a:ext cx="11975450" cy="1078992"/>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2"/>
          <p:cNvSpPr txBox="1"/>
          <p:nvPr/>
        </p:nvSpPr>
        <p:spPr>
          <a:xfrm>
            <a:off x="2395728" y="0"/>
            <a:ext cx="830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Schedule for your Focus Area Session</a:t>
            </a:r>
            <a:endParaRPr b="0" i="0" sz="1400" u="none" cap="none" strike="noStrike">
              <a:solidFill>
                <a:srgbClr val="000000"/>
              </a:solidFill>
              <a:latin typeface="Arial"/>
              <a:ea typeface="Arial"/>
              <a:cs typeface="Arial"/>
              <a:sym typeface="Arial"/>
            </a:endParaRPr>
          </a:p>
        </p:txBody>
      </p:sp>
      <p:graphicFrame>
        <p:nvGraphicFramePr>
          <p:cNvPr id="263" name="Google Shape;263;p22"/>
          <p:cNvGraphicFramePr/>
          <p:nvPr/>
        </p:nvGraphicFramePr>
        <p:xfrm>
          <a:off x="108275" y="678557"/>
          <a:ext cx="3000000" cy="3000000"/>
        </p:xfrm>
        <a:graphic>
          <a:graphicData uri="http://schemas.openxmlformats.org/drawingml/2006/table">
            <a:tbl>
              <a:tblPr>
                <a:noFill/>
                <a:tableStyleId>{78954ED9-A6E7-49B8-B658-F9995E95F634}</a:tableStyleId>
              </a:tblPr>
              <a:tblGrid>
                <a:gridCol w="1243075"/>
                <a:gridCol w="8820550"/>
                <a:gridCol w="1911825"/>
              </a:tblGrid>
              <a:tr h="361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Time</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Description</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Duration (min)</a:t>
                      </a:r>
                      <a:endParaRPr sz="1400" u="none" cap="none" strike="noStrike">
                        <a:solidFill>
                          <a:schemeClr val="lt1"/>
                        </a:solidFill>
                      </a:endParaRPr>
                    </a:p>
                  </a:txBody>
                  <a:tcPr marT="45725" marB="45725" marR="91450" marL="91450" anchor="ctr">
                    <a:solidFill>
                      <a:srgbClr val="023047"/>
                    </a:solidFill>
                  </a:tcP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0:00 - 0:15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Introduction:</a:t>
                      </a:r>
                      <a:r>
                        <a:rPr lang="en-US" sz="1400" u="none" cap="none" strike="noStrike"/>
                        <a:t> Brief introduction by the Session Lead(s) giving an overview of the format, goals, and the topic of the session. The overall topic area and direction of field will be described. </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0:15 - 0:45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Breakout Brainstorm:</a:t>
                      </a:r>
                      <a:r>
                        <a:rPr lang="en-US" sz="1400" u="none" cap="none" strike="noStrike"/>
                        <a:t> Participants are randomly split into groups (limit of 5 max) to generate community-scale </a:t>
                      </a:r>
                      <a:r>
                        <a:rPr lang="en-US" sz="1400" u="none" cap="none" strike="noStrike">
                          <a:solidFill>
                            <a:schemeClr val="dk1"/>
                          </a:solidFill>
                        </a:rPr>
                        <a:t>synthesis </a:t>
                      </a:r>
                      <a:r>
                        <a:rPr lang="en-US" sz="1400" u="none" cap="none" strike="noStrike"/>
                        <a:t>research questions related to the Focus Area topic. Each group member gets one vote to put towards a question that they would personally like to work on. The top two questions are submitted via Google Forms/Qualtrics.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 </a:t>
                      </a:r>
                      <a:endParaRPr sz="1400" u="none" cap="none" strike="noStrike"/>
                    </a:p>
                  </a:txBody>
                  <a:tcPr marT="91425" marB="91425" marR="91425" marL="91425" anchor="ctr"/>
                </a:tc>
              </a:tr>
              <a:tr h="60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0:45 - 0:55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a:t>
                      </a:r>
                      <a:r>
                        <a:rPr lang="en-US" sz="1400" u="none" cap="none" strike="noStrike"/>
                        <a:t> Participants get a 10-min break while lead(s) evaluate the questions submitted to remove duplicates.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0:55 - 1:00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 Evaluation:</a:t>
                      </a:r>
                      <a:r>
                        <a:rPr lang="en-US" sz="1400" u="none" cap="none" strike="noStrik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1:00 - 1:45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Exploration:</a:t>
                      </a:r>
                      <a:r>
                        <a:rPr lang="en-US" sz="1400" u="none" cap="none" strike="noStrik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1:45 - 2:00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Convergence:</a:t>
                      </a:r>
                      <a:r>
                        <a:rPr lang="en-US" sz="1400" u="none" cap="none" strike="noStrik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bl>
          </a:graphicData>
        </a:graphic>
      </p:graphicFrame>
      <p:sp>
        <p:nvSpPr>
          <p:cNvPr id="264" name="Google Shape;264;p22"/>
          <p:cNvSpPr/>
          <p:nvPr/>
        </p:nvSpPr>
        <p:spPr>
          <a:xfrm>
            <a:off x="108275" y="2907792"/>
            <a:ext cx="11975450" cy="603504"/>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3"/>
          <p:cNvSpPr txBox="1"/>
          <p:nvPr/>
        </p:nvSpPr>
        <p:spPr>
          <a:xfrm>
            <a:off x="2395728" y="0"/>
            <a:ext cx="830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Schedule for your Focus Area Session</a:t>
            </a:r>
            <a:endParaRPr b="0" i="0" sz="1400" u="none" cap="none" strike="noStrike">
              <a:solidFill>
                <a:srgbClr val="000000"/>
              </a:solidFill>
              <a:latin typeface="Arial"/>
              <a:ea typeface="Arial"/>
              <a:cs typeface="Arial"/>
              <a:sym typeface="Arial"/>
            </a:endParaRPr>
          </a:p>
        </p:txBody>
      </p:sp>
      <p:graphicFrame>
        <p:nvGraphicFramePr>
          <p:cNvPr id="270" name="Google Shape;270;p23"/>
          <p:cNvGraphicFramePr/>
          <p:nvPr/>
        </p:nvGraphicFramePr>
        <p:xfrm>
          <a:off x="108275" y="678557"/>
          <a:ext cx="3000000" cy="3000000"/>
        </p:xfrm>
        <a:graphic>
          <a:graphicData uri="http://schemas.openxmlformats.org/drawingml/2006/table">
            <a:tbl>
              <a:tblPr>
                <a:noFill/>
                <a:tableStyleId>{78954ED9-A6E7-49B8-B658-F9995E95F634}</a:tableStyleId>
              </a:tblPr>
              <a:tblGrid>
                <a:gridCol w="1243075"/>
                <a:gridCol w="8820550"/>
                <a:gridCol w="1911825"/>
              </a:tblGrid>
              <a:tr h="361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Time</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Description</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Duration (min)</a:t>
                      </a:r>
                      <a:endParaRPr sz="1400" u="none" cap="none" strike="noStrike">
                        <a:solidFill>
                          <a:schemeClr val="lt1"/>
                        </a:solidFill>
                      </a:endParaRPr>
                    </a:p>
                  </a:txBody>
                  <a:tcPr marT="45725" marB="45725" marR="91450" marL="91450" anchor="ctr">
                    <a:solidFill>
                      <a:srgbClr val="023047"/>
                    </a:solidFill>
                  </a:tcP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0:00 - 0:15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Introduction:</a:t>
                      </a:r>
                      <a:r>
                        <a:rPr lang="en-US" sz="1400" u="none" cap="none" strike="noStrike"/>
                        <a:t> Brief introduction by the Session Lead(s) giving an overview of the format, goals, and the topic of the session. The overall topic area and direction of field will be described. </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0:15 - 0:45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Breakout Brainstorm:</a:t>
                      </a:r>
                      <a:r>
                        <a:rPr lang="en-US" sz="1400" u="none" cap="none" strike="noStrike"/>
                        <a:t> Participants are randomly split into groups (limit of 5 max) to generate community-scale </a:t>
                      </a:r>
                      <a:r>
                        <a:rPr lang="en-US" sz="1400" u="none" cap="none" strike="noStrike">
                          <a:solidFill>
                            <a:schemeClr val="dk1"/>
                          </a:solidFill>
                        </a:rPr>
                        <a:t>synthesis </a:t>
                      </a:r>
                      <a:r>
                        <a:rPr lang="en-US" sz="1400" u="none" cap="none" strike="noStrike"/>
                        <a:t>research questions related to the Focus Area topic. Each group member gets one vote to put towards a question that they would personally like to work on. The top two questions are submitted via Google Forms/Qualtrics.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 </a:t>
                      </a:r>
                      <a:endParaRPr sz="1400" u="none" cap="none" strike="noStrike"/>
                    </a:p>
                  </a:txBody>
                  <a:tcPr marT="91425" marB="91425" marR="91425" marL="91425" anchor="ctr"/>
                </a:tc>
              </a:tr>
              <a:tr h="60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0:45 - 0:55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a:t>
                      </a:r>
                      <a:r>
                        <a:rPr lang="en-US" sz="1400" u="none" cap="none" strike="noStrike"/>
                        <a:t> Participants get a 10-min break while lead(s) evaluate the questions submitted to remove duplicates.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0:55 - 1:00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 Evaluation:</a:t>
                      </a:r>
                      <a:r>
                        <a:rPr lang="en-US" sz="1400" u="none" cap="none" strike="noStrik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1:00 - 1:45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Exploration:</a:t>
                      </a:r>
                      <a:r>
                        <a:rPr lang="en-US" sz="1400" u="none" cap="none" strike="noStrik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1:45 - 2:00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Convergence:</a:t>
                      </a:r>
                      <a:r>
                        <a:rPr lang="en-US" sz="1400" u="none" cap="none" strike="noStrik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bl>
          </a:graphicData>
        </a:graphic>
      </p:graphicFrame>
      <p:sp>
        <p:nvSpPr>
          <p:cNvPr id="271" name="Google Shape;271;p23"/>
          <p:cNvSpPr/>
          <p:nvPr/>
        </p:nvSpPr>
        <p:spPr>
          <a:xfrm>
            <a:off x="108275" y="3465574"/>
            <a:ext cx="11975450" cy="877825"/>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3451474db58_0_0"/>
          <p:cNvSpPr txBox="1"/>
          <p:nvPr/>
        </p:nvSpPr>
        <p:spPr>
          <a:xfrm>
            <a:off x="1943553" y="337475"/>
            <a:ext cx="8304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Focus Area Session Questions</a:t>
            </a:r>
            <a:endParaRPr b="0" i="0" sz="1400" u="none" cap="none" strike="noStrike">
              <a:solidFill>
                <a:srgbClr val="000000"/>
              </a:solidFill>
              <a:latin typeface="Arial"/>
              <a:ea typeface="Arial"/>
              <a:cs typeface="Arial"/>
              <a:sym typeface="Arial"/>
            </a:endParaRPr>
          </a:p>
        </p:txBody>
      </p:sp>
      <p:sp>
        <p:nvSpPr>
          <p:cNvPr id="277" name="Google Shape;277;g3451474db58_0_0"/>
          <p:cNvSpPr txBox="1"/>
          <p:nvPr/>
        </p:nvSpPr>
        <p:spPr>
          <a:xfrm>
            <a:off x="337500" y="993150"/>
            <a:ext cx="10248600" cy="18624900"/>
          </a:xfrm>
          <a:prstGeom prst="rect">
            <a:avLst/>
          </a:prstGeom>
          <a:noFill/>
          <a:ln>
            <a:noFill/>
          </a:ln>
        </p:spPr>
        <p:txBody>
          <a:bodyPr anchorCtr="0" anchor="t" bIns="45700" lIns="91425" spcFirstLastPara="1" rIns="91425" wrap="square" tIns="45700">
            <a:spAutoFit/>
          </a:bodyPr>
          <a:lstStyle/>
          <a:p>
            <a:pPr indent="-292100" lvl="0" marL="914400" rtl="0" algn="l">
              <a:spcBef>
                <a:spcPts val="0"/>
              </a:spcBef>
              <a:spcAft>
                <a:spcPts val="0"/>
              </a:spcAft>
              <a:buSzPts val="1000"/>
              <a:buAutoNum type="arabicPeriod"/>
            </a:pPr>
            <a:r>
              <a:rPr lang="en-US" sz="2800">
                <a:solidFill>
                  <a:srgbClr val="023047"/>
                </a:solidFill>
              </a:rPr>
              <a:t>What is the potential of multi-agent AI systems (e.g., AlphaFold) in pathway prediction for target molecules? How to integrate the results using databases such as NCBI, PubMed, …</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How can ML/AI explain causal gene interactions/relationships in feedback loops/networks in perturbation-based cell measurements?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Can we use AI/ML to correlate SNPs to gene expression (transcriptomics and translatomics) and futher metabolic changes (metabolomics) changes?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given the sequence of mitrocondrial and nuclear DNA in a cell, the spatial distribution of proteins within organelles, and cellular environment (temperature, PH, etc), can you predict turnover of mitrocondiral proteins?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Are textual-based LLMs sufficient to address prediction problems in biology? Or should we develop custom LLMs (e.g., vision-based) to better inform work on these projects?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Can ML/AI reconstruct the temporal history of individual organs or disease physiology using single timepoint blood omics for a given individual?</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Can we correlate SNPs to changes in RNA structure (maybe SHAPE analysis) and RNA binding protein loci (CLIP-seq)?</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starting from the exisitng kinetic models for mitrocondrial dynamics, can we use machine learning to make these models more expressive and better in predicting bioenergetics??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How can we leverage integrative multi-omics approaches (e.g., combining GWAS, proteomics, and metabolomics) to systematically identify the downstream metabolic consequences of mutations in mitochondrial proteins across different tissues?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How do perturbations in ion flux within a single organ—such as altered sodium, potassium, calcium, or proton gradients—translate into system-wide changes in metabolic homeostasis?</a:t>
            </a:r>
            <a:endParaRPr sz="2800">
              <a:solidFill>
                <a:srgbClr val="023047"/>
              </a:solidFill>
            </a:endParaRPr>
          </a:p>
          <a:p>
            <a:pPr indent="-292100" lvl="0" marL="914400" rtl="0" algn="l">
              <a:spcBef>
                <a:spcPts val="0"/>
              </a:spcBef>
              <a:spcAft>
                <a:spcPts val="0"/>
              </a:spcAft>
              <a:buSzPts val="1000"/>
              <a:buAutoNum type="arabicPeriod"/>
            </a:pPr>
            <a:r>
              <a:rPr lang="en-US" sz="2800">
                <a:solidFill>
                  <a:srgbClr val="023047"/>
                </a:solidFill>
              </a:rPr>
              <a:t>Biological Question: What can we learn from evolution and from the diversity of tissue structure on the molecular tools developed by nature to allow the physical and functional interactions of organelles, for example: mitochondria and lipid droplets </a:t>
            </a:r>
            <a:endParaRPr sz="2800">
              <a:solidFill>
                <a:srgbClr val="023047"/>
              </a:solidFill>
            </a:endParaRPr>
          </a:p>
          <a:p>
            <a:pPr indent="0" lvl="0" marL="914400" marR="0" rtl="0" algn="l">
              <a:lnSpc>
                <a:spcPct val="100000"/>
              </a:lnSpc>
              <a:spcBef>
                <a:spcPts val="0"/>
              </a:spcBef>
              <a:spcAft>
                <a:spcPts val="0"/>
              </a:spcAft>
              <a:buNone/>
            </a:pPr>
            <a:r>
              <a:t/>
            </a:r>
            <a:endParaRPr sz="2800">
              <a:solidFill>
                <a:srgbClr val="02304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4"/>
          <p:cNvSpPr txBox="1"/>
          <p:nvPr/>
        </p:nvSpPr>
        <p:spPr>
          <a:xfrm>
            <a:off x="2395728" y="0"/>
            <a:ext cx="830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Schedule for your Focus Area Session</a:t>
            </a:r>
            <a:endParaRPr b="0" i="0" sz="1400" u="none" cap="none" strike="noStrike">
              <a:solidFill>
                <a:srgbClr val="000000"/>
              </a:solidFill>
              <a:latin typeface="Arial"/>
              <a:ea typeface="Arial"/>
              <a:cs typeface="Arial"/>
              <a:sym typeface="Arial"/>
            </a:endParaRPr>
          </a:p>
        </p:txBody>
      </p:sp>
      <p:graphicFrame>
        <p:nvGraphicFramePr>
          <p:cNvPr id="283" name="Google Shape;283;p24"/>
          <p:cNvGraphicFramePr/>
          <p:nvPr/>
        </p:nvGraphicFramePr>
        <p:xfrm>
          <a:off x="108275" y="678557"/>
          <a:ext cx="3000000" cy="3000000"/>
        </p:xfrm>
        <a:graphic>
          <a:graphicData uri="http://schemas.openxmlformats.org/drawingml/2006/table">
            <a:tbl>
              <a:tblPr>
                <a:noFill/>
                <a:tableStyleId>{78954ED9-A6E7-49B8-B658-F9995E95F634}</a:tableStyleId>
              </a:tblPr>
              <a:tblGrid>
                <a:gridCol w="1243075"/>
                <a:gridCol w="8820550"/>
                <a:gridCol w="1911825"/>
              </a:tblGrid>
              <a:tr h="361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Time</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Description</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Duration (min)</a:t>
                      </a:r>
                      <a:endParaRPr sz="1400" u="none" cap="none" strike="noStrike">
                        <a:solidFill>
                          <a:schemeClr val="lt1"/>
                        </a:solidFill>
                      </a:endParaRPr>
                    </a:p>
                  </a:txBody>
                  <a:tcPr marT="45725" marB="45725" marR="91450" marL="91450" anchor="ctr">
                    <a:solidFill>
                      <a:srgbClr val="023047"/>
                    </a:solidFill>
                  </a:tcP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0:00 - 0:15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Introduction:</a:t>
                      </a:r>
                      <a:r>
                        <a:rPr lang="en-US" sz="1400" u="none" cap="none" strike="noStrike"/>
                        <a:t> Brief introduction by the Session Lead(s) giving an overview of the format, goals, and the topic of the session. The overall topic area and direction of field will be described. </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0:15 - 0:45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Breakout Brainstorm:</a:t>
                      </a:r>
                      <a:r>
                        <a:rPr lang="en-US" sz="1400" u="none" cap="none" strike="noStrike"/>
                        <a:t> Participants are randomly split into groups (limit of 5 max) to generate community-scale </a:t>
                      </a:r>
                      <a:r>
                        <a:rPr lang="en-US" sz="1400" u="none" cap="none" strike="noStrike">
                          <a:solidFill>
                            <a:schemeClr val="dk1"/>
                          </a:solidFill>
                        </a:rPr>
                        <a:t>synthesis </a:t>
                      </a:r>
                      <a:r>
                        <a:rPr lang="en-US" sz="1400" u="none" cap="none" strike="noStrike"/>
                        <a:t>research questions related to the Focus Area topic. Each group member gets one vote to put towards a question that they would personally like to work on. The top two questions are submitted via Google Forms/Qualtrics.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 </a:t>
                      </a:r>
                      <a:endParaRPr sz="1400" u="none" cap="none" strike="noStrike"/>
                    </a:p>
                  </a:txBody>
                  <a:tcPr marT="91425" marB="91425" marR="91425" marL="91425" anchor="ctr"/>
                </a:tc>
              </a:tr>
              <a:tr h="60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0:45 - 0:55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a:t>
                      </a:r>
                      <a:r>
                        <a:rPr lang="en-US" sz="1400" u="none" cap="none" strike="noStrike"/>
                        <a:t> Participants get a 10-min break while lead(s) evaluate the questions submitted to remove duplicates.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0:55 - 1:00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 Evaluation:</a:t>
                      </a:r>
                      <a:r>
                        <a:rPr lang="en-US" sz="1400" u="none" cap="none" strike="noStrik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1:00 - 1:45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Exploration:</a:t>
                      </a:r>
                      <a:r>
                        <a:rPr lang="en-US" sz="1400" u="none" cap="none" strike="noStrik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1:45 - 2:00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Convergence:</a:t>
                      </a:r>
                      <a:r>
                        <a:rPr lang="en-US" sz="1400" u="none" cap="none" strike="noStrik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bl>
          </a:graphicData>
        </a:graphic>
      </p:graphicFrame>
      <p:sp>
        <p:nvSpPr>
          <p:cNvPr id="284" name="Google Shape;284;p24"/>
          <p:cNvSpPr/>
          <p:nvPr/>
        </p:nvSpPr>
        <p:spPr>
          <a:xfrm>
            <a:off x="108275" y="4306822"/>
            <a:ext cx="11975450" cy="1042418"/>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5"/>
          <p:cNvSpPr txBox="1"/>
          <p:nvPr/>
        </p:nvSpPr>
        <p:spPr>
          <a:xfrm>
            <a:off x="2395728" y="0"/>
            <a:ext cx="830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Schedule for your Focus Area Session</a:t>
            </a:r>
            <a:endParaRPr b="0" i="0" sz="1400" u="none" cap="none" strike="noStrike">
              <a:solidFill>
                <a:srgbClr val="000000"/>
              </a:solidFill>
              <a:latin typeface="Arial"/>
              <a:ea typeface="Arial"/>
              <a:cs typeface="Arial"/>
              <a:sym typeface="Arial"/>
            </a:endParaRPr>
          </a:p>
        </p:txBody>
      </p:sp>
      <p:graphicFrame>
        <p:nvGraphicFramePr>
          <p:cNvPr id="290" name="Google Shape;290;p25"/>
          <p:cNvGraphicFramePr/>
          <p:nvPr/>
        </p:nvGraphicFramePr>
        <p:xfrm>
          <a:off x="108275" y="678557"/>
          <a:ext cx="3000000" cy="3000000"/>
        </p:xfrm>
        <a:graphic>
          <a:graphicData uri="http://schemas.openxmlformats.org/drawingml/2006/table">
            <a:tbl>
              <a:tblPr>
                <a:noFill/>
                <a:tableStyleId>{78954ED9-A6E7-49B8-B658-F9995E95F634}</a:tableStyleId>
              </a:tblPr>
              <a:tblGrid>
                <a:gridCol w="1243075"/>
                <a:gridCol w="8820550"/>
                <a:gridCol w="1911825"/>
              </a:tblGrid>
              <a:tr h="361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Time</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Description</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Duration (min)</a:t>
                      </a:r>
                      <a:endParaRPr sz="1400" u="none" cap="none" strike="noStrike">
                        <a:solidFill>
                          <a:schemeClr val="lt1"/>
                        </a:solidFill>
                      </a:endParaRPr>
                    </a:p>
                  </a:txBody>
                  <a:tcPr marT="45725" marB="45725" marR="91450" marL="91450" anchor="ctr">
                    <a:solidFill>
                      <a:srgbClr val="023047"/>
                    </a:solidFill>
                  </a:tcP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0:00 - 0:15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Introduction:</a:t>
                      </a:r>
                      <a:r>
                        <a:rPr lang="en-US" sz="1400" u="none" cap="none" strike="noStrike"/>
                        <a:t> Brief introduction by the Session Lead(s) giving an overview of the format, goals, and the topic of the session. The overall topic area and direction of field will be described. </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0:15 - 0:45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Breakout Brainstorm:</a:t>
                      </a:r>
                      <a:r>
                        <a:rPr lang="en-US" sz="1400" u="none" cap="none" strike="noStrike"/>
                        <a:t> Participants are randomly split into groups (limit of 5 max) to generate community-scale </a:t>
                      </a:r>
                      <a:r>
                        <a:rPr lang="en-US" sz="1400" u="none" cap="none" strike="noStrike">
                          <a:solidFill>
                            <a:schemeClr val="dk1"/>
                          </a:solidFill>
                        </a:rPr>
                        <a:t>synthesis </a:t>
                      </a:r>
                      <a:r>
                        <a:rPr lang="en-US" sz="1400" u="none" cap="none" strike="noStrike"/>
                        <a:t>research questions related to the Focus Area topic. Each group member gets one vote to put towards a question that they would personally like to work on. The top two questions are submitted via Google Forms/Qualtrics.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 </a:t>
                      </a:r>
                      <a:endParaRPr sz="1400" u="none" cap="none" strike="noStrike"/>
                    </a:p>
                  </a:txBody>
                  <a:tcPr marT="91425" marB="91425" marR="91425" marL="91425" anchor="ctr"/>
                </a:tc>
              </a:tr>
              <a:tr h="60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0:45 - 0:55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a:t>
                      </a:r>
                      <a:r>
                        <a:rPr lang="en-US" sz="1400" u="none" cap="none" strike="noStrike"/>
                        <a:t> Participants get a 10-min break while lead(s) evaluate the questions submitted to remove duplicates.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0:55 - 1:00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 Evaluation:</a:t>
                      </a:r>
                      <a:r>
                        <a:rPr lang="en-US" sz="1400" u="none" cap="none" strike="noStrik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1:00 - 1:45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Exploration:</a:t>
                      </a:r>
                      <a:r>
                        <a:rPr lang="en-US" sz="1400" u="none" cap="none" strike="noStrik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1:45 - 2:00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Convergence:</a:t>
                      </a:r>
                      <a:r>
                        <a:rPr lang="en-US" sz="1400" u="none" cap="none" strike="noStrik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bl>
          </a:graphicData>
        </a:graphic>
      </p:graphicFrame>
      <p:sp>
        <p:nvSpPr>
          <p:cNvPr id="291" name="Google Shape;291;p25"/>
          <p:cNvSpPr/>
          <p:nvPr/>
        </p:nvSpPr>
        <p:spPr>
          <a:xfrm>
            <a:off x="108275" y="5367528"/>
            <a:ext cx="11975450" cy="811914"/>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3"/>
          <p:cNvSpPr txBox="1"/>
          <p:nvPr/>
        </p:nvSpPr>
        <p:spPr>
          <a:xfrm>
            <a:off x="2395728" y="0"/>
            <a:ext cx="830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3047"/>
              </a:buClr>
              <a:buSzPts val="3200"/>
              <a:buFont typeface="Arial"/>
              <a:buNone/>
            </a:pPr>
            <a:r>
              <a:rPr b="0" i="0" lang="en-US" sz="3200" u="none" cap="none" strike="noStrike">
                <a:solidFill>
                  <a:srgbClr val="023047"/>
                </a:solidFill>
                <a:latin typeface="Arial"/>
                <a:ea typeface="Arial"/>
                <a:cs typeface="Arial"/>
                <a:sym typeface="Arial"/>
              </a:rPr>
              <a:t>Schedule for your Focus Area Session</a:t>
            </a:r>
            <a:endParaRPr b="0" i="0" sz="1400" u="none" cap="none" strike="noStrike">
              <a:solidFill>
                <a:srgbClr val="000000"/>
              </a:solidFill>
              <a:latin typeface="Arial"/>
              <a:ea typeface="Arial"/>
              <a:cs typeface="Arial"/>
              <a:sym typeface="Arial"/>
            </a:endParaRPr>
          </a:p>
        </p:txBody>
      </p:sp>
      <p:graphicFrame>
        <p:nvGraphicFramePr>
          <p:cNvPr id="46" name="Google Shape;46;p3"/>
          <p:cNvGraphicFramePr/>
          <p:nvPr/>
        </p:nvGraphicFramePr>
        <p:xfrm>
          <a:off x="108275" y="678557"/>
          <a:ext cx="3000000" cy="3000000"/>
        </p:xfrm>
        <a:graphic>
          <a:graphicData uri="http://schemas.openxmlformats.org/drawingml/2006/table">
            <a:tbl>
              <a:tblPr>
                <a:noFill/>
                <a:tableStyleId>{78954ED9-A6E7-49B8-B658-F9995E95F634}</a:tableStyleId>
              </a:tblPr>
              <a:tblGrid>
                <a:gridCol w="1243075"/>
                <a:gridCol w="8820550"/>
                <a:gridCol w="1911825"/>
              </a:tblGrid>
              <a:tr h="361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Time</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Description</a:t>
                      </a:r>
                      <a:endParaRPr sz="1400" u="none" cap="none" strike="noStrike">
                        <a:solidFill>
                          <a:schemeClr val="lt1"/>
                        </a:solidFill>
                      </a:endParaRPr>
                    </a:p>
                  </a:txBody>
                  <a:tcPr marT="45725" marB="45725" marR="91450" marL="91450" anchor="ctr">
                    <a:solidFill>
                      <a:srgbClr val="02304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lt1"/>
                          </a:solidFill>
                        </a:rPr>
                        <a:t>Duration (min)</a:t>
                      </a:r>
                      <a:endParaRPr sz="1400" u="none" cap="none" strike="noStrike">
                        <a:solidFill>
                          <a:schemeClr val="lt1"/>
                        </a:solidFill>
                      </a:endParaRPr>
                    </a:p>
                  </a:txBody>
                  <a:tcPr marT="45725" marB="45725" marR="91450" marL="91450" anchor="ctr">
                    <a:solidFill>
                      <a:srgbClr val="023047"/>
                    </a:solidFill>
                  </a:tcP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0:00 - 0:15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Introduction:</a:t>
                      </a:r>
                      <a:r>
                        <a:rPr lang="en-US" sz="1400" u="none" cap="none" strike="noStrike"/>
                        <a:t> Brief introduction by the Session Lead(s) giving an overview of the format, goals, and the topic of the session. The overall topic area and direction of field will be described. </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0:15 - 0:45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Breakout Brainstorm:</a:t>
                      </a:r>
                      <a:r>
                        <a:rPr lang="en-US" sz="1400" u="none" cap="none" strike="noStrike"/>
                        <a:t> Participants are randomly split into groups (limit of 5 max) to generate community-scale </a:t>
                      </a:r>
                      <a:r>
                        <a:rPr lang="en-US" sz="1400" u="none" cap="none" strike="noStrike">
                          <a:solidFill>
                            <a:schemeClr val="dk1"/>
                          </a:solidFill>
                        </a:rPr>
                        <a:t>synthesis </a:t>
                      </a:r>
                      <a:r>
                        <a:rPr lang="en-US" sz="1400" u="none" cap="none" strike="noStrike"/>
                        <a:t>research questions related to the Focus Area topic. Each group member gets one vote to put towards a question that they would personally like to work on. The top two questions are submitted via Google Forms/Qualtrics.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 </a:t>
                      </a:r>
                      <a:endParaRPr sz="1400" u="none" cap="none" strike="noStrike"/>
                    </a:p>
                  </a:txBody>
                  <a:tcPr marT="91425" marB="91425" marR="91425" marL="91425" anchor="ctr"/>
                </a:tc>
              </a:tr>
              <a:tr h="60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0:45 - 0:55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Break:</a:t>
                      </a:r>
                      <a:r>
                        <a:rPr lang="en-US" sz="1400" u="none" cap="none" strike="noStrike"/>
                        <a:t> Participants get a 10-min break while lead(s) evaluate the questions submitted to remove duplicates.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0:55 - 1:00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 Evaluation:</a:t>
                      </a:r>
                      <a:r>
                        <a:rPr lang="en-US" sz="1400" u="none" cap="none" strike="noStrik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a:t>
                      </a:r>
                      <a:endParaRPr sz="1400" u="none" cap="none" strike="noStrike"/>
                    </a:p>
                  </a:txBody>
                  <a:tcPr marT="91425" marB="91425" marR="91425" marL="91425" anchor="ctr"/>
                </a:tc>
              </a:tr>
              <a:tr h="1024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1:00 - 1:45</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Exploration:</a:t>
                      </a:r>
                      <a:r>
                        <a:rPr lang="en-US" sz="1400" u="none" cap="none" strike="noStrik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 </a:t>
                      </a:r>
                      <a:endParaRPr sz="1400" u="none" cap="none" strike="noStrike"/>
                    </a:p>
                  </a:txBody>
                  <a:tcPr marT="91425" marB="91425" marR="91425" marL="91425" anchor="ctr"/>
                </a:tc>
              </a:tr>
              <a:tr h="813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1:45 - 2:00</a:t>
                      </a:r>
                      <a:endParaRPr sz="1400" u="none" cap="none" strike="noStrike"/>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Convergence:</a:t>
                      </a:r>
                      <a:r>
                        <a:rPr lang="en-US" sz="1400" u="none" cap="none" strike="noStrik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cap="none" strike="noStrike"/>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a:t>
                      </a:r>
                      <a:endParaRPr sz="1400" u="none" cap="none" strike="noStrike"/>
                    </a:p>
                  </a:txBody>
                  <a:tcPr marT="91425" marB="91425" marR="91425" marL="91425" anchor="ctr"/>
                </a:tc>
              </a:tr>
            </a:tbl>
          </a:graphicData>
        </a:graphic>
      </p:graphicFrame>
      <p:sp>
        <p:nvSpPr>
          <p:cNvPr id="47" name="Google Shape;47;p3"/>
          <p:cNvSpPr/>
          <p:nvPr/>
        </p:nvSpPr>
        <p:spPr>
          <a:xfrm>
            <a:off x="108275" y="1051560"/>
            <a:ext cx="11975450" cy="813816"/>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id="52" name="Google Shape;52;p4"/>
          <p:cNvPicPr preferRelativeResize="0"/>
          <p:nvPr/>
        </p:nvPicPr>
        <p:blipFill rotWithShape="1">
          <a:blip r:embed="rId3">
            <a:alphaModFix/>
          </a:blip>
          <a:srcRect b="0" l="0" r="0" t="0"/>
          <a:stretch/>
        </p:blipFill>
        <p:spPr>
          <a:xfrm>
            <a:off x="1382811" y="1928031"/>
            <a:ext cx="4476052" cy="4250399"/>
          </a:xfrm>
          <a:prstGeom prst="rect">
            <a:avLst/>
          </a:prstGeom>
          <a:noFill/>
          <a:ln>
            <a:noFill/>
          </a:ln>
        </p:spPr>
      </p:pic>
      <p:pic>
        <p:nvPicPr>
          <p:cNvPr id="53" name="Google Shape;53;p4"/>
          <p:cNvPicPr preferRelativeResize="0"/>
          <p:nvPr/>
        </p:nvPicPr>
        <p:blipFill rotWithShape="1">
          <a:blip r:embed="rId4">
            <a:alphaModFix/>
          </a:blip>
          <a:srcRect b="0" l="0" r="0" t="0"/>
          <a:stretch/>
        </p:blipFill>
        <p:spPr>
          <a:xfrm>
            <a:off x="6096000" y="1928031"/>
            <a:ext cx="4587321" cy="4250399"/>
          </a:xfrm>
          <a:prstGeom prst="rect">
            <a:avLst/>
          </a:prstGeom>
          <a:noFill/>
          <a:ln>
            <a:noFill/>
          </a:ln>
        </p:spPr>
      </p:pic>
      <p:sp>
        <p:nvSpPr>
          <p:cNvPr id="54" name="Google Shape;54;p4"/>
          <p:cNvSpPr txBox="1"/>
          <p:nvPr>
            <p:ph idx="10" type="dt"/>
          </p:nvPr>
        </p:nvSpPr>
        <p:spPr>
          <a:xfrm>
            <a:off x="10840453" y="5813305"/>
            <a:ext cx="1600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757575"/>
              </a:buClr>
              <a:buSzPts val="1400"/>
              <a:buFont typeface="Arial"/>
              <a:buNone/>
            </a:pPr>
            <a:r>
              <a:rPr lang="en-US"/>
              <a:t>8/6/2025</a:t>
            </a:r>
            <a:endParaRPr/>
          </a:p>
        </p:txBody>
      </p:sp>
      <p:sp>
        <p:nvSpPr>
          <p:cNvPr id="55" name="Google Shape;55;p4"/>
          <p:cNvSpPr txBox="1"/>
          <p:nvPr>
            <p:ph idx="12" type="sldNum"/>
          </p:nvPr>
        </p:nvSpPr>
        <p:spPr>
          <a:xfrm>
            <a:off x="11583134" y="5813305"/>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757575"/>
              </a:buClr>
              <a:buSzPts val="1200"/>
              <a:buFont typeface="Arial"/>
              <a:buNone/>
            </a:pPr>
            <a:fld id="{00000000-1234-1234-1234-123412341234}" type="slidenum">
              <a:rPr lang="en-US"/>
              <a:t>‹#›</a:t>
            </a:fld>
            <a:endParaRPr/>
          </a:p>
        </p:txBody>
      </p:sp>
      <p:sp>
        <p:nvSpPr>
          <p:cNvPr id="56" name="Google Shape;56;p4"/>
          <p:cNvSpPr txBox="1"/>
          <p:nvPr/>
        </p:nvSpPr>
        <p:spPr>
          <a:xfrm>
            <a:off x="3808662" y="162005"/>
            <a:ext cx="4661854" cy="5405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913" u="none" cap="none" strike="noStrike">
                <a:solidFill>
                  <a:schemeClr val="dk1"/>
                </a:solidFill>
                <a:latin typeface="Trebuchet MS"/>
                <a:ea typeface="Trebuchet MS"/>
                <a:cs typeface="Trebuchet MS"/>
                <a:sym typeface="Trebuchet MS"/>
              </a:rPr>
              <a:t>What is Systems Biology?</a:t>
            </a:r>
            <a:endParaRPr/>
          </a:p>
        </p:txBody>
      </p:sp>
      <p:sp>
        <p:nvSpPr>
          <p:cNvPr id="57" name="Google Shape;57;p4"/>
          <p:cNvSpPr txBox="1"/>
          <p:nvPr/>
        </p:nvSpPr>
        <p:spPr>
          <a:xfrm>
            <a:off x="1018265" y="679570"/>
            <a:ext cx="10122740" cy="386837"/>
          </a:xfrm>
          <a:prstGeom prst="rect">
            <a:avLst/>
          </a:prstGeom>
          <a:noFill/>
          <a:ln>
            <a:noFill/>
          </a:ln>
        </p:spPr>
        <p:txBody>
          <a:bodyPr anchorCtr="0" anchor="t" bIns="22975" lIns="45950" spcFirstLastPara="1" rIns="45950" wrap="square" tIns="22975">
            <a:spAutoFit/>
          </a:bodyPr>
          <a:lstStyle/>
          <a:p>
            <a:pPr indent="0" lvl="0" marL="0" marR="0" rtl="0" algn="l">
              <a:spcBef>
                <a:spcPts val="0"/>
              </a:spcBef>
              <a:spcAft>
                <a:spcPts val="0"/>
              </a:spcAft>
              <a:buNone/>
            </a:pPr>
            <a:r>
              <a:rPr b="1" lang="en-US" sz="2212">
                <a:solidFill>
                  <a:schemeClr val="dk1"/>
                </a:solidFill>
                <a:latin typeface="Trebuchet MS"/>
                <a:ea typeface="Trebuchet MS"/>
                <a:cs typeface="Trebuchet MS"/>
                <a:sym typeface="Trebuchet MS"/>
              </a:rPr>
              <a:t>“Biological insight emerges when we model the whole — not just the parts”</a:t>
            </a:r>
            <a:endParaRPr/>
          </a:p>
        </p:txBody>
      </p:sp>
      <p:sp>
        <p:nvSpPr>
          <p:cNvPr id="58" name="Google Shape;58;p4"/>
          <p:cNvSpPr txBox="1"/>
          <p:nvPr/>
        </p:nvSpPr>
        <p:spPr>
          <a:xfrm>
            <a:off x="1517919" y="1417553"/>
            <a:ext cx="4161915" cy="5404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456" u="sng">
                <a:solidFill>
                  <a:srgbClr val="FF0000"/>
                </a:solidFill>
                <a:latin typeface="Arial"/>
                <a:ea typeface="Arial"/>
                <a:cs typeface="Arial"/>
                <a:sym typeface="Arial"/>
              </a:rPr>
              <a:t>From Circuits to Cells: The Language of Systems</a:t>
            </a:r>
            <a:endParaRPr/>
          </a:p>
        </p:txBody>
      </p:sp>
      <p:sp>
        <p:nvSpPr>
          <p:cNvPr id="59" name="Google Shape;59;p4"/>
          <p:cNvSpPr txBox="1"/>
          <p:nvPr/>
        </p:nvSpPr>
        <p:spPr>
          <a:xfrm>
            <a:off x="6319810" y="1640138"/>
            <a:ext cx="4161915" cy="3163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456" u="sng">
                <a:solidFill>
                  <a:srgbClr val="FF0000"/>
                </a:solidFill>
                <a:latin typeface="Arial"/>
                <a:ea typeface="Arial"/>
                <a:cs typeface="Arial"/>
                <a:sym typeface="Arial"/>
              </a:rPr>
              <a:t>The Iterative Cycle of Systems Biology</a:t>
            </a:r>
            <a:endParaRPr/>
          </a:p>
        </p:txBody>
      </p:sp>
      <p:sp>
        <p:nvSpPr>
          <p:cNvPr id="60" name="Google Shape;60;p4"/>
          <p:cNvSpPr txBox="1"/>
          <p:nvPr/>
        </p:nvSpPr>
        <p:spPr>
          <a:xfrm>
            <a:off x="1638200" y="3482018"/>
            <a:ext cx="8843525" cy="690061"/>
          </a:xfrm>
          <a:prstGeom prst="rect">
            <a:avLst/>
          </a:prstGeom>
          <a:no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942">
                <a:solidFill>
                  <a:srgbClr val="FF0000"/>
                </a:solidFill>
                <a:latin typeface="Arial"/>
                <a:ea typeface="Arial"/>
                <a:cs typeface="Arial"/>
                <a:sym typeface="Arial"/>
              </a:rPr>
              <a:t>Systems biology unifies experimental data, computation, and theory to predict and design biological function.</a:t>
            </a:r>
            <a:endParaRPr/>
          </a:p>
        </p:txBody>
      </p:sp>
      <p:pic>
        <p:nvPicPr>
          <p:cNvPr id="61" name="Google Shape;61;p4"/>
          <p:cNvPicPr preferRelativeResize="0"/>
          <p:nvPr/>
        </p:nvPicPr>
        <p:blipFill rotWithShape="1">
          <a:blip r:embed="rId5">
            <a:alphaModFix/>
          </a:blip>
          <a:srcRect b="0" l="0" r="0" t="0"/>
          <a:stretch/>
        </p:blipFill>
        <p:spPr>
          <a:xfrm>
            <a:off x="113860" y="187519"/>
            <a:ext cx="826718" cy="770711"/>
          </a:xfrm>
          <a:prstGeom prst="rect">
            <a:avLst/>
          </a:prstGeom>
          <a:noFill/>
          <a:ln>
            <a:noFill/>
          </a:ln>
        </p:spPr>
      </p:pic>
      <p:pic>
        <p:nvPicPr>
          <p:cNvPr id="62" name="Google Shape;62;p4"/>
          <p:cNvPicPr preferRelativeResize="0"/>
          <p:nvPr/>
        </p:nvPicPr>
        <p:blipFill rotWithShape="1">
          <a:blip r:embed="rId6">
            <a:alphaModFix/>
          </a:blip>
          <a:srcRect b="0" l="0" r="0" t="0"/>
          <a:stretch/>
        </p:blipFill>
        <p:spPr>
          <a:xfrm>
            <a:off x="11010314" y="187519"/>
            <a:ext cx="1067826" cy="1067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5"/>
          <p:cNvSpPr/>
          <p:nvPr/>
        </p:nvSpPr>
        <p:spPr>
          <a:xfrm>
            <a:off x="8342343" y="400034"/>
            <a:ext cx="2686836" cy="5188733"/>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 name="Google Shape;68;p5"/>
          <p:cNvSpPr/>
          <p:nvPr/>
        </p:nvSpPr>
        <p:spPr>
          <a:xfrm>
            <a:off x="6423979" y="4566745"/>
            <a:ext cx="1491761" cy="1020231"/>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9" name="Google Shape;69;p5"/>
          <p:cNvPicPr preferRelativeResize="0"/>
          <p:nvPr/>
        </p:nvPicPr>
        <p:blipFill rotWithShape="1">
          <a:blip r:embed="rId3">
            <a:alphaModFix/>
          </a:blip>
          <a:srcRect b="0" l="0" r="0" t="0"/>
          <a:stretch/>
        </p:blipFill>
        <p:spPr>
          <a:xfrm>
            <a:off x="639589" y="219312"/>
            <a:ext cx="5961658" cy="5961658"/>
          </a:xfrm>
          <a:prstGeom prst="rect">
            <a:avLst/>
          </a:prstGeom>
          <a:noFill/>
          <a:ln>
            <a:noFill/>
          </a:ln>
        </p:spPr>
      </p:pic>
      <p:sp>
        <p:nvSpPr>
          <p:cNvPr id="70" name="Google Shape;70;p5"/>
          <p:cNvSpPr txBox="1"/>
          <p:nvPr>
            <p:ph idx="12" type="sldNum"/>
          </p:nvPr>
        </p:nvSpPr>
        <p:spPr>
          <a:xfrm>
            <a:off x="10931887" y="6540826"/>
            <a:ext cx="616864" cy="162519"/>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757575"/>
              </a:buClr>
              <a:buSzPts val="1200"/>
              <a:buFont typeface="Arial"/>
              <a:buNone/>
            </a:pPr>
            <a:fld id="{00000000-1234-1234-1234-123412341234}" type="slidenum">
              <a:rPr lang="en-US" sz="1456"/>
              <a:t>‹#›</a:t>
            </a:fld>
            <a:endParaRPr sz="1456"/>
          </a:p>
        </p:txBody>
      </p:sp>
      <p:sp>
        <p:nvSpPr>
          <p:cNvPr id="71" name="Google Shape;71;p5"/>
          <p:cNvSpPr txBox="1"/>
          <p:nvPr/>
        </p:nvSpPr>
        <p:spPr>
          <a:xfrm>
            <a:off x="66948" y="48337"/>
            <a:ext cx="9432563" cy="5966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77">
                <a:solidFill>
                  <a:schemeClr val="dk1"/>
                </a:solidFill>
                <a:latin typeface="Trebuchet MS"/>
                <a:ea typeface="Trebuchet MS"/>
                <a:cs typeface="Trebuchet MS"/>
                <a:sym typeface="Trebuchet MS"/>
              </a:rPr>
              <a:t>The Ultimate Goal of Systems Biology</a:t>
            </a:r>
            <a:endParaRPr/>
          </a:p>
        </p:txBody>
      </p:sp>
      <p:sp>
        <p:nvSpPr>
          <p:cNvPr id="72" name="Google Shape;72;p5"/>
          <p:cNvSpPr txBox="1"/>
          <p:nvPr/>
        </p:nvSpPr>
        <p:spPr>
          <a:xfrm>
            <a:off x="1162408" y="5736331"/>
            <a:ext cx="9866771" cy="465833"/>
          </a:xfrm>
          <a:prstGeom prst="rect">
            <a:avLst/>
          </a:prstGeom>
          <a:no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27">
                <a:solidFill>
                  <a:schemeClr val="dk1"/>
                </a:solidFill>
                <a:latin typeface="Arial"/>
                <a:ea typeface="Arial"/>
                <a:cs typeface="Arial"/>
                <a:sym typeface="Arial"/>
              </a:rPr>
              <a:t>Accurate prediction of cellular phenotype under any condition</a:t>
            </a:r>
            <a:endParaRPr/>
          </a:p>
        </p:txBody>
      </p:sp>
      <p:sp>
        <p:nvSpPr>
          <p:cNvPr id="73" name="Google Shape;73;p5"/>
          <p:cNvSpPr txBox="1"/>
          <p:nvPr>
            <p:ph idx="11" type="ftr"/>
          </p:nvPr>
        </p:nvSpPr>
        <p:spPr>
          <a:xfrm>
            <a:off x="1500311" y="6395167"/>
            <a:ext cx="6866670" cy="365125"/>
          </a:xfrm>
          <a:prstGeom prst="rect">
            <a:avLst/>
          </a:prstGeom>
          <a:noFill/>
          <a:ln>
            <a:noFill/>
          </a:ln>
        </p:spPr>
        <p:txBody>
          <a:bodyPr anchorCtr="0" anchor="ctr" bIns="27725" lIns="55475" spcFirstLastPara="1" rIns="55475" wrap="square" tIns="27725">
            <a:noAutofit/>
          </a:bodyPr>
          <a:lstStyle/>
          <a:p>
            <a:pPr indent="0" lvl="0" marL="0" marR="0" rtl="0" algn="ctr">
              <a:lnSpc>
                <a:spcPct val="100000"/>
              </a:lnSpc>
              <a:spcBef>
                <a:spcPts val="0"/>
              </a:spcBef>
              <a:spcAft>
                <a:spcPts val="0"/>
              </a:spcAft>
              <a:buClr>
                <a:srgbClr val="757575"/>
              </a:buClr>
              <a:buSzPts val="1400"/>
              <a:buFont typeface="Arial"/>
              <a:buNone/>
            </a:pPr>
            <a:r>
              <a:rPr b="1" i="1" lang="en-US" sz="1092" u="none" cap="none" strike="noStrike">
                <a:solidFill>
                  <a:schemeClr val="dk1"/>
                </a:solidFill>
                <a:latin typeface="Arial"/>
                <a:ea typeface="Arial"/>
                <a:cs typeface="Arial"/>
                <a:sym typeface="Arial"/>
              </a:rPr>
              <a:t>Systems Biology</a:t>
            </a:r>
            <a:endParaRPr b="1" i="1" sz="1942" u="none" cap="none" strike="noStrike">
              <a:solidFill>
                <a:schemeClr val="lt2"/>
              </a:solidFill>
              <a:latin typeface="Arial"/>
              <a:ea typeface="Arial"/>
              <a:cs typeface="Arial"/>
              <a:sym typeface="Arial"/>
            </a:endParaRPr>
          </a:p>
        </p:txBody>
      </p:sp>
      <p:sp>
        <p:nvSpPr>
          <p:cNvPr id="74" name="Google Shape;74;p5"/>
          <p:cNvSpPr txBox="1"/>
          <p:nvPr>
            <p:ph idx="10" type="dt"/>
          </p:nvPr>
        </p:nvSpPr>
        <p:spPr>
          <a:xfrm>
            <a:off x="737983" y="6438158"/>
            <a:ext cx="1456566"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8/6/2025</a:t>
            </a:r>
            <a:endParaRPr/>
          </a:p>
        </p:txBody>
      </p:sp>
      <p:pic>
        <p:nvPicPr>
          <p:cNvPr descr="Lightbulb with solid fill" id="75" name="Google Shape;75;p5"/>
          <p:cNvPicPr preferRelativeResize="0"/>
          <p:nvPr/>
        </p:nvPicPr>
        <p:blipFill rotWithShape="1">
          <a:blip r:embed="rId4">
            <a:alphaModFix/>
          </a:blip>
          <a:srcRect b="0" l="0" r="0" t="0"/>
          <a:stretch/>
        </p:blipFill>
        <p:spPr>
          <a:xfrm>
            <a:off x="6036387" y="839965"/>
            <a:ext cx="798012" cy="798012"/>
          </a:xfrm>
          <a:prstGeom prst="rect">
            <a:avLst/>
          </a:prstGeom>
          <a:noFill/>
          <a:ln>
            <a:noFill/>
          </a:ln>
        </p:spPr>
      </p:pic>
      <p:grpSp>
        <p:nvGrpSpPr>
          <p:cNvPr id="76" name="Google Shape;76;p5"/>
          <p:cNvGrpSpPr/>
          <p:nvPr/>
        </p:nvGrpSpPr>
        <p:grpSpPr>
          <a:xfrm>
            <a:off x="6423979" y="3579774"/>
            <a:ext cx="1789950" cy="752917"/>
            <a:chOff x="12532717" y="7090235"/>
            <a:chExt cx="3712886" cy="1581528"/>
          </a:xfrm>
        </p:grpSpPr>
        <p:grpSp>
          <p:nvGrpSpPr>
            <p:cNvPr id="77" name="Google Shape;77;p5"/>
            <p:cNvGrpSpPr/>
            <p:nvPr/>
          </p:nvGrpSpPr>
          <p:grpSpPr>
            <a:xfrm>
              <a:off x="12532717" y="7090235"/>
              <a:ext cx="3676451" cy="1512025"/>
              <a:chOff x="676514" y="7883603"/>
              <a:chExt cx="3676451" cy="1512025"/>
            </a:xfrm>
          </p:grpSpPr>
          <p:pic>
            <p:nvPicPr>
              <p:cNvPr descr="Database with solid fill" id="78" name="Google Shape;78;p5"/>
              <p:cNvPicPr preferRelativeResize="0"/>
              <p:nvPr/>
            </p:nvPicPr>
            <p:blipFill rotWithShape="1">
              <a:blip r:embed="rId5">
                <a:alphaModFix/>
              </a:blip>
              <a:srcRect b="0" l="0" r="0" t="0"/>
              <a:stretch/>
            </p:blipFill>
            <p:spPr>
              <a:xfrm>
                <a:off x="3141824" y="8034044"/>
                <a:ext cx="1211141" cy="1211141"/>
              </a:xfrm>
              <a:prstGeom prst="rect">
                <a:avLst/>
              </a:prstGeom>
              <a:noFill/>
              <a:ln>
                <a:noFill/>
              </a:ln>
            </p:spPr>
          </p:pic>
          <p:pic>
            <p:nvPicPr>
              <p:cNvPr descr="Bar chart with solid fill" id="79" name="Google Shape;79;p5"/>
              <p:cNvPicPr preferRelativeResize="0"/>
              <p:nvPr/>
            </p:nvPicPr>
            <p:blipFill rotWithShape="1">
              <a:blip r:embed="rId6">
                <a:alphaModFix/>
              </a:blip>
              <a:srcRect b="0" l="0" r="0" t="0"/>
              <a:stretch/>
            </p:blipFill>
            <p:spPr>
              <a:xfrm>
                <a:off x="676514" y="7883603"/>
                <a:ext cx="1512025" cy="1512025"/>
              </a:xfrm>
              <a:prstGeom prst="rect">
                <a:avLst/>
              </a:prstGeom>
              <a:noFill/>
              <a:ln>
                <a:noFill/>
              </a:ln>
            </p:spPr>
          </p:pic>
          <p:pic>
            <p:nvPicPr>
              <p:cNvPr descr="Table with solid fill" id="80" name="Google Shape;80;p5"/>
              <p:cNvPicPr preferRelativeResize="0"/>
              <p:nvPr/>
            </p:nvPicPr>
            <p:blipFill rotWithShape="1">
              <a:blip r:embed="rId7">
                <a:alphaModFix/>
              </a:blip>
              <a:srcRect b="0" l="0" r="0" t="0"/>
              <a:stretch/>
            </p:blipFill>
            <p:spPr>
              <a:xfrm>
                <a:off x="2073502" y="8095451"/>
                <a:ext cx="1211141" cy="1211141"/>
              </a:xfrm>
              <a:prstGeom prst="rect">
                <a:avLst/>
              </a:prstGeom>
              <a:noFill/>
              <a:ln>
                <a:noFill/>
              </a:ln>
            </p:spPr>
          </p:pic>
        </p:grpSp>
        <p:sp>
          <p:nvSpPr>
            <p:cNvPr id="81" name="Google Shape;81;p5"/>
            <p:cNvSpPr/>
            <p:nvPr/>
          </p:nvSpPr>
          <p:spPr>
            <a:xfrm>
              <a:off x="12567093" y="7096232"/>
              <a:ext cx="3678510" cy="1575531"/>
            </a:xfrm>
            <a:prstGeom prst="rect">
              <a:avLst/>
            </a:prstGeom>
            <a:noFill/>
            <a:ln cap="flat" cmpd="sng" w="76200">
              <a:solidFill>
                <a:srgbClr val="0239A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92">
                <a:solidFill>
                  <a:schemeClr val="lt1"/>
                </a:solidFill>
                <a:latin typeface="Arial"/>
                <a:ea typeface="Arial"/>
                <a:cs typeface="Arial"/>
                <a:sym typeface="Arial"/>
              </a:endParaRPr>
            </a:p>
          </p:txBody>
        </p:sp>
      </p:grpSp>
      <p:pic>
        <p:nvPicPr>
          <p:cNvPr descr="A graph of a function&#10;&#10;Description automatically generated" id="82" name="Google Shape;82;p5"/>
          <p:cNvPicPr preferRelativeResize="0"/>
          <p:nvPr/>
        </p:nvPicPr>
        <p:blipFill rotWithShape="1">
          <a:blip r:embed="rId8">
            <a:alphaModFix/>
          </a:blip>
          <a:srcRect b="0" l="0" r="0" t="0"/>
          <a:stretch/>
        </p:blipFill>
        <p:spPr>
          <a:xfrm>
            <a:off x="6485596" y="4566745"/>
            <a:ext cx="1368527" cy="1020231"/>
          </a:xfrm>
          <a:prstGeom prst="rect">
            <a:avLst/>
          </a:prstGeom>
          <a:noFill/>
          <a:ln>
            <a:noFill/>
          </a:ln>
        </p:spPr>
      </p:pic>
      <p:sp>
        <p:nvSpPr>
          <p:cNvPr id="83" name="Google Shape;83;p5"/>
          <p:cNvSpPr txBox="1"/>
          <p:nvPr/>
        </p:nvSpPr>
        <p:spPr>
          <a:xfrm>
            <a:off x="959409" y="5379185"/>
            <a:ext cx="1941616" cy="2417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971">
                <a:solidFill>
                  <a:schemeClr val="dk1"/>
                </a:solidFill>
                <a:latin typeface="Helvetica Neue"/>
                <a:ea typeface="Helvetica Neue"/>
                <a:cs typeface="Helvetica Neue"/>
                <a:sym typeface="Helvetica Neue"/>
              </a:rPr>
              <a:t>© Institute for Systems Biology</a:t>
            </a:r>
            <a:endParaRPr i="1" sz="1092">
              <a:solidFill>
                <a:schemeClr val="dk1"/>
              </a:solidFill>
              <a:latin typeface="Arial"/>
              <a:ea typeface="Arial"/>
              <a:cs typeface="Arial"/>
              <a:sym typeface="Arial"/>
            </a:endParaRPr>
          </a:p>
        </p:txBody>
      </p:sp>
      <p:pic>
        <p:nvPicPr>
          <p:cNvPr descr="A computer with a light beam&#10;&#10;Description automatically generated with medium confidence" id="84" name="Google Shape;84;p5"/>
          <p:cNvPicPr preferRelativeResize="0"/>
          <p:nvPr/>
        </p:nvPicPr>
        <p:blipFill rotWithShape="1">
          <a:blip r:embed="rId9">
            <a:alphaModFix/>
          </a:blip>
          <a:srcRect b="0" l="0" r="0" t="0"/>
          <a:stretch/>
        </p:blipFill>
        <p:spPr>
          <a:xfrm>
            <a:off x="5628993" y="2094146"/>
            <a:ext cx="1894217" cy="1229806"/>
          </a:xfrm>
          <a:prstGeom prst="rect">
            <a:avLst/>
          </a:prstGeom>
          <a:noFill/>
          <a:ln>
            <a:noFill/>
          </a:ln>
        </p:spPr>
      </p:pic>
      <p:sp>
        <p:nvSpPr>
          <p:cNvPr id="85" name="Google Shape;85;p5"/>
          <p:cNvSpPr txBox="1"/>
          <p:nvPr/>
        </p:nvSpPr>
        <p:spPr>
          <a:xfrm>
            <a:off x="5628993" y="6464021"/>
            <a:ext cx="4342843" cy="2791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14">
                <a:solidFill>
                  <a:schemeClr val="dk1"/>
                </a:solidFill>
                <a:latin typeface="Helvetica Neue"/>
                <a:ea typeface="Helvetica Neue"/>
                <a:cs typeface="Helvetica Neue"/>
                <a:sym typeface="Helvetica Neue"/>
              </a:rPr>
              <a:t>Villa and Sonis, Acad. Press Elsevier, (2020). </a:t>
            </a:r>
            <a:endParaRPr/>
          </a:p>
        </p:txBody>
      </p:sp>
      <p:pic>
        <p:nvPicPr>
          <p:cNvPr id="86" name="Google Shape;86;p5"/>
          <p:cNvPicPr preferRelativeResize="0"/>
          <p:nvPr/>
        </p:nvPicPr>
        <p:blipFill rotWithShape="1">
          <a:blip r:embed="rId10">
            <a:alphaModFix/>
          </a:blip>
          <a:srcRect b="0" l="0" r="0" t="0"/>
          <a:stretch/>
        </p:blipFill>
        <p:spPr>
          <a:xfrm>
            <a:off x="8090421" y="573471"/>
            <a:ext cx="3329295" cy="4993942"/>
          </a:xfrm>
          <a:prstGeom prst="rect">
            <a:avLst/>
          </a:prstGeom>
          <a:noFill/>
          <a:ln>
            <a:noFill/>
          </a:ln>
        </p:spPr>
      </p:pic>
      <p:sp>
        <p:nvSpPr>
          <p:cNvPr id="87" name="Google Shape;87;p5"/>
          <p:cNvSpPr txBox="1"/>
          <p:nvPr/>
        </p:nvSpPr>
        <p:spPr>
          <a:xfrm>
            <a:off x="1755687" y="6453132"/>
            <a:ext cx="3027543" cy="2791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14">
                <a:solidFill>
                  <a:schemeClr val="dk1"/>
                </a:solidFill>
                <a:latin typeface="Helvetica Neue"/>
                <a:ea typeface="Helvetica Neue"/>
                <a:cs typeface="Helvetica Neue"/>
                <a:sym typeface="Helvetica Neue"/>
              </a:rPr>
              <a:t>Images created with Biorender</a:t>
            </a:r>
            <a:endParaRPr i="1" sz="1214">
              <a:solidFill>
                <a:schemeClr val="dk1"/>
              </a:solidFill>
              <a:latin typeface="Helvetica Neue"/>
              <a:ea typeface="Helvetica Neue"/>
              <a:cs typeface="Helvetica Neue"/>
              <a:sym typeface="Helvetica Neue"/>
            </a:endParaRPr>
          </a:p>
        </p:txBody>
      </p:sp>
      <p:pic>
        <p:nvPicPr>
          <p:cNvPr descr="Diagram&#10;&#10;Description automatically generated" id="88" name="Google Shape;88;p5"/>
          <p:cNvPicPr preferRelativeResize="0"/>
          <p:nvPr/>
        </p:nvPicPr>
        <p:blipFill rotWithShape="1">
          <a:blip r:embed="rId11">
            <a:alphaModFix/>
          </a:blip>
          <a:srcRect b="33957" l="6272" r="71263" t="23455"/>
          <a:stretch/>
        </p:blipFill>
        <p:spPr>
          <a:xfrm>
            <a:off x="8534855" y="404162"/>
            <a:ext cx="893054" cy="895050"/>
          </a:xfrm>
          <a:prstGeom prst="rect">
            <a:avLst/>
          </a:prstGeom>
          <a:noFill/>
          <a:ln>
            <a:noFill/>
          </a:ln>
        </p:spPr>
      </p:pic>
      <p:pic>
        <p:nvPicPr>
          <p:cNvPr id="89" name="Google Shape;89;p5"/>
          <p:cNvPicPr preferRelativeResize="0"/>
          <p:nvPr/>
        </p:nvPicPr>
        <p:blipFill rotWithShape="1">
          <a:blip r:embed="rId12">
            <a:alphaModFix/>
          </a:blip>
          <a:srcRect b="0" l="0" r="0" t="0"/>
          <a:stretch/>
        </p:blipFill>
        <p:spPr>
          <a:xfrm>
            <a:off x="8953043" y="745307"/>
            <a:ext cx="359297" cy="359297"/>
          </a:xfrm>
          <a:prstGeom prst="rect">
            <a:avLst/>
          </a:prstGeom>
          <a:noFill/>
          <a:ln>
            <a:noFill/>
          </a:ln>
        </p:spPr>
      </p:pic>
      <p:pic>
        <p:nvPicPr>
          <p:cNvPr id="90" name="Google Shape;90;p5"/>
          <p:cNvPicPr preferRelativeResize="0"/>
          <p:nvPr/>
        </p:nvPicPr>
        <p:blipFill rotWithShape="1">
          <a:blip r:embed="rId12">
            <a:alphaModFix/>
          </a:blip>
          <a:srcRect b="0" l="0" r="0" t="0"/>
          <a:stretch/>
        </p:blipFill>
        <p:spPr>
          <a:xfrm>
            <a:off x="9197026" y="497357"/>
            <a:ext cx="359297" cy="359297"/>
          </a:xfrm>
          <a:prstGeom prst="rect">
            <a:avLst/>
          </a:prstGeom>
          <a:noFill/>
          <a:ln>
            <a:noFill/>
          </a:ln>
        </p:spPr>
      </p:pic>
      <p:pic>
        <p:nvPicPr>
          <p:cNvPr id="91" name="Google Shape;91;p5"/>
          <p:cNvPicPr preferRelativeResize="0"/>
          <p:nvPr/>
        </p:nvPicPr>
        <p:blipFill rotWithShape="1">
          <a:blip r:embed="rId13">
            <a:alphaModFix/>
          </a:blip>
          <a:srcRect b="0" l="0" r="0" t="0"/>
          <a:stretch/>
        </p:blipFill>
        <p:spPr>
          <a:xfrm>
            <a:off x="340942" y="187519"/>
            <a:ext cx="826718" cy="770711"/>
          </a:xfrm>
          <a:prstGeom prst="rect">
            <a:avLst/>
          </a:prstGeom>
          <a:noFill/>
          <a:ln>
            <a:noFill/>
          </a:ln>
        </p:spPr>
      </p:pic>
      <p:pic>
        <p:nvPicPr>
          <p:cNvPr id="92" name="Google Shape;92;p5"/>
          <p:cNvPicPr preferRelativeResize="0"/>
          <p:nvPr/>
        </p:nvPicPr>
        <p:blipFill rotWithShape="1">
          <a:blip r:embed="rId14">
            <a:alphaModFix/>
          </a:blip>
          <a:srcRect b="0" l="0" r="0" t="0"/>
          <a:stretch/>
        </p:blipFill>
        <p:spPr>
          <a:xfrm>
            <a:off x="11010314" y="187519"/>
            <a:ext cx="1067826" cy="1067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par>
                                <p:cTn fill="hold" nodeType="withEffect" presetClass="emph" presetID="8" presetSubtype="0">
                                  <p:stCondLst>
                                    <p:cond delay="1000"/>
                                  </p:stCondLst>
                                  <p:childTnLst>
                                    <p:animRot by="-21600000">
                                      <p:cBhvr>
                                        <p:cTn dur="5000" fill="hold"/>
                                        <p:tgtEl>
                                          <p:spTgt spid="89"/>
                                        </p:tgtEl>
                                        <p:attrNameLst>
                                          <p:attrName>r</p:attrName>
                                        </p:attrNameLst>
                                      </p:cBhvr>
                                    </p:animRot>
                                  </p:childTnLst>
                                </p:cTn>
                              </p:par>
                              <p:par>
                                <p:cTn fill="hold" nodeType="withEffect" presetClass="emph" presetID="8" presetSubtype="0">
                                  <p:stCondLst>
                                    <p:cond delay="1000"/>
                                  </p:stCondLst>
                                  <p:childTnLst>
                                    <p:animRot by="-21600000">
                                      <p:cBhvr>
                                        <p:cTn dur="5000" fill="hold"/>
                                        <p:tgtEl>
                                          <p:spTgt spid="90"/>
                                        </p:tgtEl>
                                        <p:attrNameLst>
                                          <p:attrName>r</p:attrName>
                                        </p:attrNameLst>
                                      </p:cBhvr>
                                    </p:animRot>
                                  </p:childTnLst>
                                </p:cTn>
                              </p:par>
                              <p:par>
                                <p:cTn fill="hold" nodeType="withEffect" presetClass="entr" presetID="1" presetSubtype="0">
                                  <p:stCondLst>
                                    <p:cond delay="0"/>
                                  </p:stCondLst>
                                  <p:childTnLst>
                                    <p:set>
                                      <p:cBhvr>
                                        <p:cTn dur="1" fill="hold">
                                          <p:stCondLst>
                                            <p:cond delay="0"/>
                                          </p:stCondLst>
                                        </p:cTn>
                                        <p:tgtEl>
                                          <p:spTgt spid="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6"/>
          <p:cNvSpPr/>
          <p:nvPr/>
        </p:nvSpPr>
        <p:spPr>
          <a:xfrm>
            <a:off x="7278926" y="1931573"/>
            <a:ext cx="3212697" cy="157427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 name="Google Shape;98;p6"/>
          <p:cNvSpPr/>
          <p:nvPr/>
        </p:nvSpPr>
        <p:spPr>
          <a:xfrm>
            <a:off x="520738" y="936899"/>
            <a:ext cx="3576177" cy="4642807"/>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 name="Google Shape;99;p6"/>
          <p:cNvSpPr txBox="1"/>
          <p:nvPr/>
        </p:nvSpPr>
        <p:spPr>
          <a:xfrm>
            <a:off x="6941469" y="1022129"/>
            <a:ext cx="5001715" cy="5060488"/>
          </a:xfrm>
          <a:prstGeom prst="rect">
            <a:avLst/>
          </a:prstGeom>
          <a:noFill/>
          <a:ln>
            <a:noFill/>
          </a:ln>
        </p:spPr>
        <p:txBody>
          <a:bodyPr anchorCtr="0" anchor="t" bIns="45700" lIns="91425" spcFirstLastPara="1" rIns="91425" wrap="square" tIns="45700">
            <a:spAutoFit/>
          </a:bodyPr>
          <a:lstStyle/>
          <a:p>
            <a:pPr indent="-277429" lvl="0" marL="277429" marR="0" rtl="0" algn="l">
              <a:spcBef>
                <a:spcPts val="0"/>
              </a:spcBef>
              <a:spcAft>
                <a:spcPts val="0"/>
              </a:spcAft>
              <a:buClr>
                <a:srgbClr val="FF0000"/>
              </a:buClr>
              <a:buSzPts val="2549"/>
              <a:buFont typeface="Noto Sans Symbols"/>
              <a:buChar char="▪"/>
            </a:pPr>
            <a:r>
              <a:rPr b="1" lang="en-US" sz="1699">
                <a:solidFill>
                  <a:schemeClr val="dk1"/>
                </a:solidFill>
                <a:latin typeface="Helvetica Neue"/>
                <a:ea typeface="Helvetica Neue"/>
                <a:cs typeface="Helvetica Neue"/>
                <a:sym typeface="Helvetica Neue"/>
              </a:rPr>
              <a:t>Phenotype Predictions </a:t>
            </a:r>
            <a:br>
              <a:rPr b="1" lang="en-US" sz="1699">
                <a:solidFill>
                  <a:schemeClr val="dk1"/>
                </a:solidFill>
                <a:latin typeface="Helvetica Neue"/>
                <a:ea typeface="Helvetica Neue"/>
                <a:cs typeface="Helvetica Neue"/>
                <a:sym typeface="Helvetica Neue"/>
              </a:rPr>
            </a:br>
            <a:r>
              <a:rPr b="1" lang="en-US" sz="1699">
                <a:solidFill>
                  <a:schemeClr val="dk1"/>
                </a:solidFill>
                <a:latin typeface="Helvetica Neue"/>
                <a:ea typeface="Helvetica Neue"/>
                <a:cs typeface="Helvetica Neue"/>
                <a:sym typeface="Helvetica Neue"/>
              </a:rPr>
              <a:t>(e.g. growth,…)</a:t>
            </a:r>
            <a:endParaRPr/>
          </a:p>
          <a:p>
            <a:pPr indent="-277429" lvl="0" marL="277429" marR="0" rtl="0" algn="l">
              <a:spcBef>
                <a:spcPts val="0"/>
              </a:spcBef>
              <a:spcAft>
                <a:spcPts val="0"/>
              </a:spcAft>
              <a:buClr>
                <a:srgbClr val="FF0000"/>
              </a:buClr>
              <a:buSzPts val="2549"/>
              <a:buFont typeface="Noto Sans Symbols"/>
              <a:buChar char="▪"/>
            </a:pPr>
            <a:r>
              <a:rPr b="1" lang="en-US" sz="1699">
                <a:solidFill>
                  <a:schemeClr val="dk1"/>
                </a:solidFill>
                <a:latin typeface="Helvetica Neue"/>
                <a:ea typeface="Helvetica Neue"/>
                <a:cs typeface="Helvetica Neue"/>
                <a:sym typeface="Helvetica Neue"/>
              </a:rPr>
              <a:t>Anti-Microbial Strategies</a:t>
            </a:r>
            <a:br>
              <a:rPr b="1" lang="en-US" sz="1699">
                <a:solidFill>
                  <a:schemeClr val="dk1"/>
                </a:solidFill>
                <a:latin typeface="Helvetica Neue"/>
                <a:ea typeface="Helvetica Neue"/>
                <a:cs typeface="Helvetica Neue"/>
                <a:sym typeface="Helvetica Neue"/>
              </a:rPr>
            </a:b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277429" lvl="0" marL="277429" marR="0" rtl="0" algn="l">
              <a:spcBef>
                <a:spcPts val="0"/>
              </a:spcBef>
              <a:spcAft>
                <a:spcPts val="0"/>
              </a:spcAft>
              <a:buClr>
                <a:srgbClr val="FF0000"/>
              </a:buClr>
              <a:buSzPts val="2549"/>
              <a:buFont typeface="Noto Sans Symbols"/>
              <a:buChar char="▪"/>
            </a:pPr>
            <a:r>
              <a:rPr b="1" lang="en-US" sz="1699">
                <a:solidFill>
                  <a:schemeClr val="dk1"/>
                </a:solidFill>
                <a:latin typeface="Helvetica Neue"/>
                <a:ea typeface="Helvetica Neue"/>
                <a:cs typeface="Helvetica Neue"/>
                <a:sym typeface="Helvetica Neue"/>
              </a:rPr>
              <a:t>Genetic Regulations </a:t>
            </a:r>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115599" lvl="0" marL="277429" marR="0" rtl="0" algn="l">
              <a:spcBef>
                <a:spcPts val="0"/>
              </a:spcBef>
              <a:spcAft>
                <a:spcPts val="0"/>
              </a:spcAft>
              <a:buClr>
                <a:srgbClr val="FF0000"/>
              </a:buClr>
              <a:buSzPts val="2549"/>
              <a:buFont typeface="Noto Sans Symbols"/>
              <a:buNone/>
            </a:pPr>
            <a:r>
              <a:t/>
            </a:r>
            <a:endParaRPr b="1" sz="1699">
              <a:solidFill>
                <a:schemeClr val="dk1"/>
              </a:solidFill>
              <a:latin typeface="Helvetica Neue"/>
              <a:ea typeface="Helvetica Neue"/>
              <a:cs typeface="Helvetica Neue"/>
              <a:sym typeface="Helvetica Neue"/>
            </a:endParaRPr>
          </a:p>
          <a:p>
            <a:pPr indent="-277429" lvl="0" marL="277429" marR="0" rtl="0" algn="l">
              <a:spcBef>
                <a:spcPts val="0"/>
              </a:spcBef>
              <a:spcAft>
                <a:spcPts val="0"/>
              </a:spcAft>
              <a:buClr>
                <a:srgbClr val="FF0000"/>
              </a:buClr>
              <a:buSzPts val="2549"/>
              <a:buFont typeface="Noto Sans Symbols"/>
              <a:buChar char="▪"/>
            </a:pPr>
            <a:r>
              <a:rPr b="1" lang="en-US" sz="1699">
                <a:solidFill>
                  <a:schemeClr val="dk1"/>
                </a:solidFill>
                <a:latin typeface="Helvetica Neue"/>
                <a:ea typeface="Helvetica Neue"/>
                <a:cs typeface="Helvetica Neue"/>
                <a:sym typeface="Helvetica Neue"/>
              </a:rPr>
              <a:t>Drug Discovery</a:t>
            </a:r>
            <a:endParaRPr/>
          </a:p>
          <a:p>
            <a:pPr indent="0" lvl="0" marL="0" marR="0" rtl="0" algn="l">
              <a:spcBef>
                <a:spcPts val="0"/>
              </a:spcBef>
              <a:spcAft>
                <a:spcPts val="0"/>
              </a:spcAft>
              <a:buNone/>
            </a:pPr>
            <a:r>
              <a:rPr b="1" lang="en-US" sz="1699">
                <a:solidFill>
                  <a:schemeClr val="dk1"/>
                </a:solidFill>
                <a:latin typeface="Helvetica Neue"/>
                <a:ea typeface="Helvetica Neue"/>
                <a:cs typeface="Helvetica Neue"/>
                <a:sym typeface="Helvetica Neue"/>
              </a:rPr>
              <a:t>….</a:t>
            </a:r>
            <a:endParaRPr/>
          </a:p>
        </p:txBody>
      </p:sp>
      <p:sp>
        <p:nvSpPr>
          <p:cNvPr id="100" name="Google Shape;100;p6"/>
          <p:cNvSpPr txBox="1"/>
          <p:nvPr>
            <p:ph idx="10" type="dt"/>
          </p:nvPr>
        </p:nvSpPr>
        <p:spPr>
          <a:xfrm>
            <a:off x="20304" y="6503391"/>
            <a:ext cx="1600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757575"/>
              </a:buClr>
              <a:buSzPts val="1400"/>
              <a:buFont typeface="Arial"/>
              <a:buNone/>
            </a:pPr>
            <a:r>
              <a:rPr lang="en-US"/>
              <a:t>8/6/2025</a:t>
            </a:r>
            <a:endParaRPr/>
          </a:p>
        </p:txBody>
      </p:sp>
      <p:sp>
        <p:nvSpPr>
          <p:cNvPr id="101" name="Google Shape;101;p6"/>
          <p:cNvSpPr txBox="1"/>
          <p:nvPr>
            <p:ph idx="12" type="sldNum"/>
          </p:nvPr>
        </p:nvSpPr>
        <p:spPr>
          <a:xfrm>
            <a:off x="1696705" y="6503391"/>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757575"/>
              </a:buClr>
              <a:buSzPts val="1200"/>
              <a:buFont typeface="Arial"/>
              <a:buNone/>
            </a:pPr>
            <a:fld id="{00000000-1234-1234-1234-123412341234}" type="slidenum">
              <a:rPr lang="en-US"/>
              <a:t>‹#›</a:t>
            </a:fld>
            <a:endParaRPr/>
          </a:p>
        </p:txBody>
      </p:sp>
      <p:pic>
        <p:nvPicPr>
          <p:cNvPr id="102" name="Google Shape;102;p6"/>
          <p:cNvPicPr preferRelativeResize="0"/>
          <p:nvPr/>
        </p:nvPicPr>
        <p:blipFill rotWithShape="1">
          <a:blip r:embed="rId3">
            <a:alphaModFix/>
          </a:blip>
          <a:srcRect b="0" l="0" r="58296" t="4737"/>
          <a:stretch/>
        </p:blipFill>
        <p:spPr>
          <a:xfrm>
            <a:off x="547176" y="-40617"/>
            <a:ext cx="3037854" cy="6939234"/>
          </a:xfrm>
          <a:prstGeom prst="rect">
            <a:avLst/>
          </a:prstGeom>
          <a:noFill/>
          <a:ln>
            <a:noFill/>
          </a:ln>
        </p:spPr>
      </p:pic>
      <p:pic>
        <p:nvPicPr>
          <p:cNvPr id="103" name="Google Shape;103;p6"/>
          <p:cNvPicPr preferRelativeResize="0"/>
          <p:nvPr/>
        </p:nvPicPr>
        <p:blipFill rotWithShape="1">
          <a:blip r:embed="rId4">
            <a:alphaModFix/>
          </a:blip>
          <a:srcRect b="45270" l="47613" r="39206" t="-1184"/>
          <a:stretch/>
        </p:blipFill>
        <p:spPr>
          <a:xfrm>
            <a:off x="3157498" y="1501547"/>
            <a:ext cx="903933" cy="3834573"/>
          </a:xfrm>
          <a:prstGeom prst="rect">
            <a:avLst/>
          </a:prstGeom>
          <a:noFill/>
          <a:ln>
            <a:noFill/>
          </a:ln>
        </p:spPr>
      </p:pic>
      <p:pic>
        <p:nvPicPr>
          <p:cNvPr id="104" name="Google Shape;104;p6"/>
          <p:cNvPicPr preferRelativeResize="0"/>
          <p:nvPr/>
        </p:nvPicPr>
        <p:blipFill rotWithShape="1">
          <a:blip r:embed="rId4">
            <a:alphaModFix/>
          </a:blip>
          <a:srcRect b="0" l="31961" r="45495" t="56902"/>
          <a:stretch/>
        </p:blipFill>
        <p:spPr>
          <a:xfrm>
            <a:off x="5824049" y="890994"/>
            <a:ext cx="1546039" cy="4866592"/>
          </a:xfrm>
          <a:prstGeom prst="rect">
            <a:avLst/>
          </a:prstGeom>
          <a:noFill/>
          <a:ln>
            <a:noFill/>
          </a:ln>
        </p:spPr>
      </p:pic>
      <p:sp>
        <p:nvSpPr>
          <p:cNvPr id="105" name="Google Shape;105;p6"/>
          <p:cNvSpPr txBox="1"/>
          <p:nvPr/>
        </p:nvSpPr>
        <p:spPr>
          <a:xfrm>
            <a:off x="7271091" y="1430849"/>
            <a:ext cx="184731" cy="2603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092">
              <a:solidFill>
                <a:schemeClr val="dk1"/>
              </a:solidFill>
              <a:latin typeface="Arial"/>
              <a:ea typeface="Arial"/>
              <a:cs typeface="Arial"/>
              <a:sym typeface="Arial"/>
            </a:endParaRPr>
          </a:p>
        </p:txBody>
      </p:sp>
      <p:pic>
        <p:nvPicPr>
          <p:cNvPr id="106" name="Google Shape;106;p6"/>
          <p:cNvPicPr preferRelativeResize="0"/>
          <p:nvPr/>
        </p:nvPicPr>
        <p:blipFill rotWithShape="1">
          <a:blip r:embed="rId5">
            <a:alphaModFix/>
          </a:blip>
          <a:srcRect b="0" l="0" r="48019" t="59219"/>
          <a:stretch/>
        </p:blipFill>
        <p:spPr>
          <a:xfrm>
            <a:off x="9671175" y="3429000"/>
            <a:ext cx="2361848" cy="1852963"/>
          </a:xfrm>
          <a:prstGeom prst="rect">
            <a:avLst/>
          </a:prstGeom>
          <a:noFill/>
          <a:ln>
            <a:noFill/>
          </a:ln>
        </p:spPr>
      </p:pic>
      <p:pic>
        <p:nvPicPr>
          <p:cNvPr id="107" name="Google Shape;107;p6"/>
          <p:cNvPicPr preferRelativeResize="0"/>
          <p:nvPr/>
        </p:nvPicPr>
        <p:blipFill rotWithShape="1">
          <a:blip r:embed="rId5">
            <a:alphaModFix/>
          </a:blip>
          <a:srcRect b="44954" l="34612" r="40461" t="14325"/>
          <a:stretch/>
        </p:blipFill>
        <p:spPr>
          <a:xfrm>
            <a:off x="10554338" y="1308046"/>
            <a:ext cx="1116924" cy="1824670"/>
          </a:xfrm>
          <a:prstGeom prst="rect">
            <a:avLst/>
          </a:prstGeom>
          <a:noFill/>
          <a:ln>
            <a:noFill/>
          </a:ln>
        </p:spPr>
      </p:pic>
      <p:pic>
        <p:nvPicPr>
          <p:cNvPr id="108" name="Google Shape;108;p6"/>
          <p:cNvPicPr preferRelativeResize="0"/>
          <p:nvPr/>
        </p:nvPicPr>
        <p:blipFill rotWithShape="1">
          <a:blip r:embed="rId6">
            <a:alphaModFix/>
          </a:blip>
          <a:srcRect b="0" l="0" r="0" t="16003"/>
          <a:stretch/>
        </p:blipFill>
        <p:spPr>
          <a:xfrm>
            <a:off x="7137461" y="1913415"/>
            <a:ext cx="3546958" cy="2438601"/>
          </a:xfrm>
          <a:prstGeom prst="rect">
            <a:avLst/>
          </a:prstGeom>
          <a:noFill/>
          <a:ln>
            <a:noFill/>
          </a:ln>
        </p:spPr>
      </p:pic>
      <p:sp>
        <p:nvSpPr>
          <p:cNvPr id="109" name="Google Shape;109;p6"/>
          <p:cNvSpPr txBox="1"/>
          <p:nvPr/>
        </p:nvSpPr>
        <p:spPr>
          <a:xfrm>
            <a:off x="1283410" y="96495"/>
            <a:ext cx="9432563" cy="5032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70">
                <a:solidFill>
                  <a:schemeClr val="dk1"/>
                </a:solidFill>
                <a:latin typeface="Trebuchet MS"/>
                <a:ea typeface="Trebuchet MS"/>
                <a:cs typeface="Trebuchet MS"/>
                <a:sym typeface="Trebuchet MS"/>
              </a:rPr>
              <a:t>Cellular Phenotypes: How We Get There?</a:t>
            </a:r>
            <a:endParaRPr/>
          </a:p>
        </p:txBody>
      </p:sp>
      <p:pic>
        <p:nvPicPr>
          <p:cNvPr descr="Question Mark with solid fill" id="110" name="Google Shape;110;p6"/>
          <p:cNvPicPr preferRelativeResize="0"/>
          <p:nvPr/>
        </p:nvPicPr>
        <p:blipFill rotWithShape="1">
          <a:blip r:embed="rId7">
            <a:alphaModFix/>
          </a:blip>
          <a:srcRect b="0" l="0" r="0" t="0"/>
          <a:stretch/>
        </p:blipFill>
        <p:spPr>
          <a:xfrm>
            <a:off x="3560778" y="1907293"/>
            <a:ext cx="3380691" cy="3380691"/>
          </a:xfrm>
          <a:prstGeom prst="rect">
            <a:avLst/>
          </a:prstGeom>
          <a:noFill/>
          <a:ln>
            <a:noFill/>
          </a:ln>
        </p:spPr>
      </p:pic>
      <p:sp>
        <p:nvSpPr>
          <p:cNvPr id="111" name="Google Shape;111;p6"/>
          <p:cNvSpPr txBox="1"/>
          <p:nvPr/>
        </p:nvSpPr>
        <p:spPr>
          <a:xfrm>
            <a:off x="7278926" y="668314"/>
            <a:ext cx="2961067" cy="3538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99" u="sng">
                <a:solidFill>
                  <a:schemeClr val="dk1"/>
                </a:solidFill>
                <a:latin typeface="Helvetica Neue"/>
                <a:ea typeface="Helvetica Neue"/>
                <a:cs typeface="Helvetica Neue"/>
                <a:sym typeface="Helvetica Neue"/>
              </a:rPr>
              <a:t>Computational Predictions</a:t>
            </a:r>
            <a:endParaRPr/>
          </a:p>
        </p:txBody>
      </p:sp>
      <p:sp>
        <p:nvSpPr>
          <p:cNvPr id="112" name="Google Shape;112;p6"/>
          <p:cNvSpPr txBox="1"/>
          <p:nvPr/>
        </p:nvSpPr>
        <p:spPr>
          <a:xfrm>
            <a:off x="2247872" y="1429008"/>
            <a:ext cx="1546039" cy="8767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99" u="sng">
                <a:solidFill>
                  <a:schemeClr val="lt1"/>
                </a:solidFill>
                <a:latin typeface="Helvetica Neue"/>
                <a:ea typeface="Helvetica Neue"/>
                <a:cs typeface="Helvetica Neue"/>
                <a:sym typeface="Helvetica Neue"/>
              </a:rPr>
              <a:t>Data Generation (e.g., Omics)</a:t>
            </a:r>
            <a:endParaRPr/>
          </a:p>
        </p:txBody>
      </p:sp>
      <p:pic>
        <p:nvPicPr>
          <p:cNvPr id="113" name="Google Shape;113;p6"/>
          <p:cNvPicPr preferRelativeResize="0"/>
          <p:nvPr/>
        </p:nvPicPr>
        <p:blipFill rotWithShape="1">
          <a:blip r:embed="rId5">
            <a:alphaModFix/>
          </a:blip>
          <a:srcRect b="0" l="52211" r="3705" t="59219"/>
          <a:stretch/>
        </p:blipFill>
        <p:spPr>
          <a:xfrm>
            <a:off x="8252426" y="4587028"/>
            <a:ext cx="1804082" cy="1668967"/>
          </a:xfrm>
          <a:prstGeom prst="rect">
            <a:avLst/>
          </a:prstGeom>
          <a:noFill/>
          <a:ln>
            <a:noFill/>
          </a:ln>
        </p:spPr>
      </p:pic>
      <p:sp>
        <p:nvSpPr>
          <p:cNvPr id="114" name="Google Shape;114;p6"/>
          <p:cNvSpPr/>
          <p:nvPr/>
        </p:nvSpPr>
        <p:spPr>
          <a:xfrm>
            <a:off x="5001810" y="1490705"/>
            <a:ext cx="605376" cy="553715"/>
          </a:xfrm>
          <a:prstGeom prst="star5">
            <a:avLst>
              <a:gd fmla="val 19098" name="adj"/>
              <a:gd fmla="val 105146" name="hf"/>
              <a:gd fmla="val 110557" name="vf"/>
            </a:avLst>
          </a:prstGeom>
          <a:solidFill>
            <a:srgbClr val="00FFFF"/>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92">
              <a:solidFill>
                <a:schemeClr val="lt1"/>
              </a:solidFill>
              <a:latin typeface="Arial"/>
              <a:ea typeface="Arial"/>
              <a:cs typeface="Arial"/>
              <a:sym typeface="Arial"/>
            </a:endParaRPr>
          </a:p>
        </p:txBody>
      </p:sp>
      <p:sp>
        <p:nvSpPr>
          <p:cNvPr id="115" name="Google Shape;115;p6"/>
          <p:cNvSpPr txBox="1"/>
          <p:nvPr/>
        </p:nvSpPr>
        <p:spPr>
          <a:xfrm>
            <a:off x="2287797" y="6485518"/>
            <a:ext cx="6866670" cy="365125"/>
          </a:xfrm>
          <a:prstGeom prst="rect">
            <a:avLst/>
          </a:prstGeom>
          <a:noFill/>
          <a:ln>
            <a:noFill/>
          </a:ln>
        </p:spPr>
        <p:txBody>
          <a:bodyPr anchorCtr="0" anchor="ctr" bIns="27725" lIns="55475" spcFirstLastPara="1" rIns="55475" wrap="square" tIns="27725">
            <a:noAutofit/>
          </a:bodyPr>
          <a:lstStyle/>
          <a:p>
            <a:pPr indent="0" lvl="0" marL="0" marR="0" rtl="0" algn="ctr">
              <a:spcBef>
                <a:spcPts val="0"/>
              </a:spcBef>
              <a:spcAft>
                <a:spcPts val="0"/>
              </a:spcAft>
              <a:buNone/>
            </a:pPr>
            <a:r>
              <a:rPr b="1" i="1" lang="en-US" sz="1092">
                <a:solidFill>
                  <a:schemeClr val="dk1"/>
                </a:solidFill>
                <a:latin typeface="Arial"/>
                <a:ea typeface="Arial"/>
                <a:cs typeface="Arial"/>
                <a:sym typeface="Arial"/>
              </a:rPr>
              <a:t>Systems Biology: Computational Predictions</a:t>
            </a:r>
            <a:endParaRPr b="1" i="1" sz="1942">
              <a:solidFill>
                <a:schemeClr val="lt2"/>
              </a:solidFill>
              <a:latin typeface="Arial"/>
              <a:ea typeface="Arial"/>
              <a:cs typeface="Arial"/>
              <a:sym typeface="Arial"/>
            </a:endParaRPr>
          </a:p>
        </p:txBody>
      </p:sp>
      <p:sp>
        <p:nvSpPr>
          <p:cNvPr id="116" name="Google Shape;116;p6"/>
          <p:cNvSpPr txBox="1"/>
          <p:nvPr/>
        </p:nvSpPr>
        <p:spPr>
          <a:xfrm>
            <a:off x="547176" y="904633"/>
            <a:ext cx="1546039" cy="6152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99" u="sng">
                <a:solidFill>
                  <a:schemeClr val="lt1"/>
                </a:solidFill>
                <a:latin typeface="Helvetica Neue"/>
                <a:ea typeface="Helvetica Neue"/>
                <a:cs typeface="Helvetica Neue"/>
                <a:sym typeface="Helvetica Neue"/>
              </a:rPr>
              <a:t>Biological Systems</a:t>
            </a:r>
            <a:endParaRPr/>
          </a:p>
        </p:txBody>
      </p:sp>
      <p:pic>
        <p:nvPicPr>
          <p:cNvPr id="117" name="Google Shape;117;p6"/>
          <p:cNvPicPr preferRelativeResize="0"/>
          <p:nvPr/>
        </p:nvPicPr>
        <p:blipFill rotWithShape="1">
          <a:blip r:embed="rId8">
            <a:alphaModFix/>
          </a:blip>
          <a:srcRect b="0" l="0" r="0" t="0"/>
          <a:stretch/>
        </p:blipFill>
        <p:spPr>
          <a:xfrm>
            <a:off x="224523" y="120283"/>
            <a:ext cx="826718" cy="770711"/>
          </a:xfrm>
          <a:prstGeom prst="rect">
            <a:avLst/>
          </a:prstGeom>
          <a:noFill/>
          <a:ln>
            <a:noFill/>
          </a:ln>
        </p:spPr>
      </p:pic>
      <p:pic>
        <p:nvPicPr>
          <p:cNvPr id="118" name="Google Shape;118;p6"/>
          <p:cNvPicPr preferRelativeResize="0"/>
          <p:nvPr/>
        </p:nvPicPr>
        <p:blipFill rotWithShape="1">
          <a:blip r:embed="rId9">
            <a:alphaModFix/>
          </a:blip>
          <a:srcRect b="0" l="0" r="0" t="0"/>
          <a:stretch/>
        </p:blipFill>
        <p:spPr>
          <a:xfrm>
            <a:off x="11010314" y="187519"/>
            <a:ext cx="1067826" cy="1067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7"/>
          <p:cNvSpPr/>
          <p:nvPr/>
        </p:nvSpPr>
        <p:spPr>
          <a:xfrm>
            <a:off x="8944361" y="572873"/>
            <a:ext cx="1624885" cy="1259299"/>
          </a:xfrm>
          <a:prstGeom prst="rect">
            <a:avLst/>
          </a:prstGeom>
          <a:solidFill>
            <a:schemeClr val="dk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 name="Google Shape;124;p7"/>
          <p:cNvSpPr/>
          <p:nvPr/>
        </p:nvSpPr>
        <p:spPr>
          <a:xfrm>
            <a:off x="5499035" y="548147"/>
            <a:ext cx="1624885" cy="1259299"/>
          </a:xfrm>
          <a:prstGeom prst="rect">
            <a:avLst/>
          </a:prstGeom>
          <a:solidFill>
            <a:schemeClr val="dk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 name="Google Shape;125;p7"/>
          <p:cNvSpPr/>
          <p:nvPr/>
        </p:nvSpPr>
        <p:spPr>
          <a:xfrm>
            <a:off x="1577929" y="572874"/>
            <a:ext cx="1624885" cy="1259299"/>
          </a:xfrm>
          <a:prstGeom prst="rect">
            <a:avLst/>
          </a:prstGeom>
          <a:solidFill>
            <a:schemeClr val="dk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6" name="Google Shape;126;p7"/>
          <p:cNvPicPr preferRelativeResize="0"/>
          <p:nvPr/>
        </p:nvPicPr>
        <p:blipFill rotWithShape="1">
          <a:blip r:embed="rId3">
            <a:alphaModFix/>
          </a:blip>
          <a:srcRect b="0" l="37372" r="36853" t="0"/>
          <a:stretch/>
        </p:blipFill>
        <p:spPr>
          <a:xfrm>
            <a:off x="5239458" y="379162"/>
            <a:ext cx="2114984" cy="1824213"/>
          </a:xfrm>
          <a:prstGeom prst="rect">
            <a:avLst/>
          </a:prstGeom>
          <a:noFill/>
          <a:ln>
            <a:noFill/>
          </a:ln>
        </p:spPr>
      </p:pic>
      <p:pic>
        <p:nvPicPr>
          <p:cNvPr id="127" name="Google Shape;127;p7"/>
          <p:cNvPicPr preferRelativeResize="0"/>
          <p:nvPr/>
        </p:nvPicPr>
        <p:blipFill rotWithShape="1">
          <a:blip r:embed="rId4">
            <a:alphaModFix/>
          </a:blip>
          <a:srcRect b="0" l="0" r="0" t="0"/>
          <a:stretch/>
        </p:blipFill>
        <p:spPr>
          <a:xfrm>
            <a:off x="1439917" y="3379170"/>
            <a:ext cx="8743361" cy="2613901"/>
          </a:xfrm>
          <a:prstGeom prst="rect">
            <a:avLst/>
          </a:prstGeom>
          <a:noFill/>
          <a:ln>
            <a:noFill/>
          </a:ln>
        </p:spPr>
      </p:pic>
      <p:sp>
        <p:nvSpPr>
          <p:cNvPr id="128" name="Google Shape;128;p7"/>
          <p:cNvSpPr txBox="1"/>
          <p:nvPr/>
        </p:nvSpPr>
        <p:spPr>
          <a:xfrm>
            <a:off x="559054" y="1870141"/>
            <a:ext cx="4091516" cy="1530419"/>
          </a:xfrm>
          <a:prstGeom prst="rect">
            <a:avLst/>
          </a:prstGeom>
          <a:noFill/>
          <a:ln>
            <a:noFill/>
          </a:ln>
        </p:spPr>
        <p:txBody>
          <a:bodyPr anchorCtr="0" anchor="t" bIns="45700" lIns="91425" spcFirstLastPara="1" rIns="91425" wrap="square" tIns="45700">
            <a:spAutoFit/>
          </a:bodyPr>
          <a:lstStyle/>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First-principles models (Stoichiometry, ODEs) </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Network reconstructions</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Metabolic constraint-based models: </a:t>
            </a:r>
            <a:endParaRPr/>
          </a:p>
          <a:p>
            <a:pPr indent="-277429" lvl="1" marL="703560" marR="0" rtl="0" algn="l">
              <a:spcBef>
                <a:spcPts val="0"/>
              </a:spcBef>
              <a:spcAft>
                <a:spcPts val="0"/>
              </a:spcAft>
              <a:buClr>
                <a:srgbClr val="FF0000"/>
              </a:buClr>
              <a:buSzPts val="2003"/>
              <a:buFont typeface="Noto Sans Symbols"/>
              <a:buChar char="▪"/>
            </a:pPr>
            <a:r>
              <a:rPr b="0" i="0" lang="en-US" sz="1335" u="none" cap="none" strike="noStrike">
                <a:solidFill>
                  <a:schemeClr val="dk1"/>
                </a:solidFill>
                <a:latin typeface="Helvetica Neue"/>
                <a:ea typeface="Helvetica Neue"/>
                <a:cs typeface="Helvetica Neue"/>
                <a:sym typeface="Helvetica Neue"/>
              </a:rPr>
              <a:t>GSMs (Genome-scale models)</a:t>
            </a:r>
            <a:endParaRPr/>
          </a:p>
          <a:p>
            <a:pPr indent="-277429" lvl="1" marL="703560" marR="0" rtl="0" algn="l">
              <a:spcBef>
                <a:spcPts val="0"/>
              </a:spcBef>
              <a:spcAft>
                <a:spcPts val="0"/>
              </a:spcAft>
              <a:buClr>
                <a:srgbClr val="FF0000"/>
              </a:buClr>
              <a:buSzPts val="2003"/>
              <a:buFont typeface="Noto Sans Symbols"/>
              <a:buChar char="▪"/>
            </a:pPr>
            <a:r>
              <a:rPr b="0" i="0" lang="en-US" sz="1335" u="none" cap="none" strike="noStrike">
                <a:solidFill>
                  <a:schemeClr val="dk1"/>
                </a:solidFill>
                <a:latin typeface="Helvetica Neue"/>
                <a:ea typeface="Helvetica Neue"/>
                <a:cs typeface="Helvetica Neue"/>
                <a:sym typeface="Helvetica Neue"/>
              </a:rPr>
              <a:t>ME-models (Metabolic expression models)</a:t>
            </a:r>
            <a:endParaRPr/>
          </a:p>
          <a:p>
            <a:pPr indent="-277429" lvl="1" marL="703560" marR="0" rtl="0" algn="l">
              <a:spcBef>
                <a:spcPts val="0"/>
              </a:spcBef>
              <a:spcAft>
                <a:spcPts val="0"/>
              </a:spcAft>
              <a:buClr>
                <a:srgbClr val="FF0000"/>
              </a:buClr>
              <a:buSzPts val="2003"/>
              <a:buFont typeface="Noto Sans Symbols"/>
              <a:buChar char="▪"/>
            </a:pPr>
            <a:r>
              <a:rPr b="0" i="0" lang="en-US" sz="1335" u="none" cap="none" strike="noStrike">
                <a:solidFill>
                  <a:schemeClr val="dk1"/>
                </a:solidFill>
                <a:latin typeface="Helvetica Neue"/>
                <a:ea typeface="Helvetica Neue"/>
                <a:cs typeface="Helvetica Neue"/>
                <a:sym typeface="Helvetica Neue"/>
              </a:rPr>
              <a:t>K-models (Kinetic models)</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Predict system-wide fluxes</a:t>
            </a:r>
            <a:endParaRPr/>
          </a:p>
        </p:txBody>
      </p:sp>
      <p:sp>
        <p:nvSpPr>
          <p:cNvPr id="129" name="Google Shape;129;p7"/>
          <p:cNvSpPr txBox="1"/>
          <p:nvPr>
            <p:ph idx="10" type="dt"/>
          </p:nvPr>
        </p:nvSpPr>
        <p:spPr>
          <a:xfrm>
            <a:off x="29792" y="6458081"/>
            <a:ext cx="1600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757575"/>
              </a:buClr>
              <a:buSzPts val="1400"/>
              <a:buFont typeface="Arial"/>
              <a:buNone/>
            </a:pPr>
            <a:r>
              <a:rPr lang="en-US"/>
              <a:t>8/6/2025</a:t>
            </a:r>
            <a:endParaRPr/>
          </a:p>
        </p:txBody>
      </p:sp>
      <p:sp>
        <p:nvSpPr>
          <p:cNvPr id="130" name="Google Shape;130;p7"/>
          <p:cNvSpPr txBox="1"/>
          <p:nvPr>
            <p:ph idx="12" type="sldNum"/>
          </p:nvPr>
        </p:nvSpPr>
        <p:spPr>
          <a:xfrm>
            <a:off x="829892" y="6458082"/>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757575"/>
              </a:buClr>
              <a:buSzPts val="1200"/>
              <a:buFont typeface="Arial"/>
              <a:buNone/>
            </a:pPr>
            <a:fld id="{00000000-1234-1234-1234-123412341234}" type="slidenum">
              <a:rPr lang="en-US"/>
              <a:t>‹#›</a:t>
            </a:fld>
            <a:endParaRPr/>
          </a:p>
        </p:txBody>
      </p:sp>
      <p:sp>
        <p:nvSpPr>
          <p:cNvPr id="131" name="Google Shape;131;p7"/>
          <p:cNvSpPr txBox="1"/>
          <p:nvPr/>
        </p:nvSpPr>
        <p:spPr>
          <a:xfrm>
            <a:off x="7271091" y="1430849"/>
            <a:ext cx="184731" cy="2603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092">
              <a:solidFill>
                <a:schemeClr val="dk1"/>
              </a:solidFill>
              <a:latin typeface="Arial"/>
              <a:ea typeface="Arial"/>
              <a:cs typeface="Arial"/>
              <a:sym typeface="Arial"/>
            </a:endParaRPr>
          </a:p>
        </p:txBody>
      </p:sp>
      <p:sp>
        <p:nvSpPr>
          <p:cNvPr id="132" name="Google Shape;132;p7"/>
          <p:cNvSpPr txBox="1"/>
          <p:nvPr/>
        </p:nvSpPr>
        <p:spPr>
          <a:xfrm>
            <a:off x="1283408" y="69657"/>
            <a:ext cx="9432563" cy="5032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70">
                <a:solidFill>
                  <a:schemeClr val="dk1"/>
                </a:solidFill>
                <a:latin typeface="Trebuchet MS"/>
                <a:ea typeface="Trebuchet MS"/>
                <a:cs typeface="Trebuchet MS"/>
                <a:sym typeface="Trebuchet MS"/>
              </a:rPr>
              <a:t>How We Get There: Modeling Approaches in Systems Biology</a:t>
            </a:r>
            <a:endParaRPr/>
          </a:p>
        </p:txBody>
      </p:sp>
      <p:sp>
        <p:nvSpPr>
          <p:cNvPr id="133" name="Google Shape;133;p7"/>
          <p:cNvSpPr txBox="1"/>
          <p:nvPr/>
        </p:nvSpPr>
        <p:spPr>
          <a:xfrm>
            <a:off x="4528458" y="1848752"/>
            <a:ext cx="3663315" cy="1941301"/>
          </a:xfrm>
          <a:prstGeom prst="rect">
            <a:avLst/>
          </a:prstGeom>
          <a:noFill/>
          <a:ln>
            <a:noFill/>
          </a:ln>
        </p:spPr>
        <p:txBody>
          <a:bodyPr anchorCtr="0" anchor="t" bIns="45700" lIns="91425" spcFirstLastPara="1" rIns="91425" wrap="square" tIns="45700">
            <a:spAutoFit/>
          </a:bodyPr>
          <a:lstStyle/>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ML integrated with first-principles models</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ML-constrained GSMs, GSMs informed ML</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Data augmentation for GSMs</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Surrogate modeling + parameter inference</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DBTL (Design-Build-Test-Learn) workflows</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Adaptive &amp; context-aware simulations</a:t>
            </a:r>
            <a:endParaRPr/>
          </a:p>
          <a:p>
            <a:pPr indent="-150270" lvl="0" marL="277429" marR="0" rtl="0" algn="l">
              <a:spcBef>
                <a:spcPts val="0"/>
              </a:spcBef>
              <a:spcAft>
                <a:spcPts val="0"/>
              </a:spcAft>
              <a:buClr>
                <a:srgbClr val="FF0000"/>
              </a:buClr>
              <a:buSzPts val="2003"/>
              <a:buFont typeface="Noto Sans Symbols"/>
              <a:buNone/>
            </a:pPr>
            <a:r>
              <a:t/>
            </a:r>
            <a:endParaRPr sz="1335">
              <a:solidFill>
                <a:schemeClr val="dk1"/>
              </a:solidFill>
              <a:latin typeface="Helvetica Neue"/>
              <a:ea typeface="Helvetica Neue"/>
              <a:cs typeface="Helvetica Neue"/>
              <a:sym typeface="Helvetica Neue"/>
            </a:endParaRPr>
          </a:p>
          <a:p>
            <a:pPr indent="-150270" lvl="0" marL="277429" marR="0" rtl="0" algn="l">
              <a:spcBef>
                <a:spcPts val="0"/>
              </a:spcBef>
              <a:spcAft>
                <a:spcPts val="0"/>
              </a:spcAft>
              <a:buClr>
                <a:srgbClr val="FF0000"/>
              </a:buClr>
              <a:buSzPts val="2003"/>
              <a:buFont typeface="Noto Sans Symbols"/>
              <a:buNone/>
            </a:pPr>
            <a:r>
              <a:t/>
            </a:r>
            <a:endParaRPr sz="1335">
              <a:solidFill>
                <a:schemeClr val="dk1"/>
              </a:solidFill>
              <a:latin typeface="Helvetica Neue"/>
              <a:ea typeface="Helvetica Neue"/>
              <a:cs typeface="Helvetica Neue"/>
              <a:sym typeface="Helvetica Neue"/>
            </a:endParaRPr>
          </a:p>
        </p:txBody>
      </p:sp>
      <p:sp>
        <p:nvSpPr>
          <p:cNvPr id="134" name="Google Shape;134;p7"/>
          <p:cNvSpPr txBox="1"/>
          <p:nvPr/>
        </p:nvSpPr>
        <p:spPr>
          <a:xfrm>
            <a:off x="8288655" y="1848751"/>
            <a:ext cx="3663315" cy="1530419"/>
          </a:xfrm>
          <a:prstGeom prst="rect">
            <a:avLst/>
          </a:prstGeom>
          <a:noFill/>
          <a:ln>
            <a:noFill/>
          </a:ln>
        </p:spPr>
        <p:txBody>
          <a:bodyPr anchorCtr="0" anchor="t" bIns="45700" lIns="91425" spcFirstLastPara="1" rIns="91425" wrap="square" tIns="45700">
            <a:spAutoFit/>
          </a:bodyPr>
          <a:lstStyle/>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ML/DL on omics and phenotypic data</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Dimensionality reduction (PCA, embeddings)</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Classification &amp; regression (expression, phenotype)</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Reinforcement &amp; statistical learning</a:t>
            </a:r>
            <a:endParaRPr/>
          </a:p>
          <a:p>
            <a:pPr indent="-277429" lvl="0" marL="277429" marR="0" rtl="0" algn="l">
              <a:spcBef>
                <a:spcPts val="0"/>
              </a:spcBef>
              <a:spcAft>
                <a:spcPts val="0"/>
              </a:spcAft>
              <a:buClr>
                <a:srgbClr val="FF0000"/>
              </a:buClr>
              <a:buSzPts val="2003"/>
              <a:buFont typeface="Noto Sans Symbols"/>
              <a:buChar char="▪"/>
            </a:pPr>
            <a:r>
              <a:rPr lang="en-US" sz="1335">
                <a:solidFill>
                  <a:schemeClr val="dk1"/>
                </a:solidFill>
                <a:latin typeface="Helvetica Neue"/>
                <a:ea typeface="Helvetica Neue"/>
                <a:cs typeface="Helvetica Neue"/>
                <a:sym typeface="Helvetica Neue"/>
              </a:rPr>
              <a:t>Feature engineering + clustering</a:t>
            </a:r>
            <a:endParaRPr/>
          </a:p>
        </p:txBody>
      </p:sp>
      <p:sp>
        <p:nvSpPr>
          <p:cNvPr id="135" name="Google Shape;135;p7"/>
          <p:cNvSpPr txBox="1"/>
          <p:nvPr/>
        </p:nvSpPr>
        <p:spPr>
          <a:xfrm>
            <a:off x="1607928" y="5903927"/>
            <a:ext cx="884352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chemeClr val="dk1"/>
                </a:solidFill>
                <a:latin typeface="Arial"/>
                <a:ea typeface="Arial"/>
                <a:cs typeface="Arial"/>
                <a:sym typeface="Arial"/>
              </a:rPr>
              <a:t>Each path contributes uniquely — but together, they define a Digital Twin that links data, models, and phenotype prediction.</a:t>
            </a:r>
            <a:endParaRPr/>
          </a:p>
        </p:txBody>
      </p:sp>
      <p:pic>
        <p:nvPicPr>
          <p:cNvPr id="136" name="Google Shape;136;p7"/>
          <p:cNvPicPr preferRelativeResize="0"/>
          <p:nvPr/>
        </p:nvPicPr>
        <p:blipFill rotWithShape="1">
          <a:blip r:embed="rId3">
            <a:alphaModFix/>
          </a:blip>
          <a:srcRect b="0" l="0" r="74095" t="0"/>
          <a:stretch/>
        </p:blipFill>
        <p:spPr>
          <a:xfrm>
            <a:off x="1119458" y="388258"/>
            <a:ext cx="2125644" cy="1824213"/>
          </a:xfrm>
          <a:prstGeom prst="rect">
            <a:avLst/>
          </a:prstGeom>
          <a:noFill/>
          <a:ln>
            <a:noFill/>
          </a:ln>
        </p:spPr>
      </p:pic>
      <p:pic>
        <p:nvPicPr>
          <p:cNvPr id="137" name="Google Shape;137;p7"/>
          <p:cNvPicPr preferRelativeResize="0"/>
          <p:nvPr/>
        </p:nvPicPr>
        <p:blipFill rotWithShape="1">
          <a:blip r:embed="rId3">
            <a:alphaModFix/>
          </a:blip>
          <a:srcRect b="0" l="70831" r="0" t="0"/>
          <a:stretch/>
        </p:blipFill>
        <p:spPr>
          <a:xfrm>
            <a:off x="8822975" y="307742"/>
            <a:ext cx="2393467" cy="1824213"/>
          </a:xfrm>
          <a:prstGeom prst="rect">
            <a:avLst/>
          </a:prstGeom>
          <a:noFill/>
          <a:ln>
            <a:noFill/>
          </a:ln>
        </p:spPr>
      </p:pic>
      <p:sp>
        <p:nvSpPr>
          <p:cNvPr id="138" name="Google Shape;138;p7"/>
          <p:cNvSpPr txBox="1"/>
          <p:nvPr/>
        </p:nvSpPr>
        <p:spPr>
          <a:xfrm>
            <a:off x="4682839" y="3296196"/>
            <a:ext cx="2138279" cy="5405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71">
                <a:solidFill>
                  <a:schemeClr val="dk1"/>
                </a:solidFill>
                <a:latin typeface="Helvetica Neue"/>
                <a:ea typeface="Helvetica Neue"/>
                <a:cs typeface="Helvetica Neue"/>
                <a:sym typeface="Helvetica Neue"/>
              </a:rPr>
              <a:t>Building Toward Digital Twins through Bottom-Up, Top-Down, and Hybrid Paths</a:t>
            </a:r>
            <a:endParaRPr/>
          </a:p>
        </p:txBody>
      </p:sp>
      <p:pic>
        <p:nvPicPr>
          <p:cNvPr id="139" name="Google Shape;139;p7"/>
          <p:cNvPicPr preferRelativeResize="0"/>
          <p:nvPr/>
        </p:nvPicPr>
        <p:blipFill rotWithShape="1">
          <a:blip r:embed="rId5">
            <a:alphaModFix/>
          </a:blip>
          <a:srcRect b="0" l="0" r="0" t="0"/>
          <a:stretch/>
        </p:blipFill>
        <p:spPr>
          <a:xfrm>
            <a:off x="340942" y="187519"/>
            <a:ext cx="826718" cy="770711"/>
          </a:xfrm>
          <a:prstGeom prst="rect">
            <a:avLst/>
          </a:prstGeom>
          <a:noFill/>
          <a:ln>
            <a:noFill/>
          </a:ln>
        </p:spPr>
      </p:pic>
      <p:pic>
        <p:nvPicPr>
          <p:cNvPr id="140" name="Google Shape;140;p7"/>
          <p:cNvPicPr preferRelativeResize="0"/>
          <p:nvPr/>
        </p:nvPicPr>
        <p:blipFill rotWithShape="1">
          <a:blip r:embed="rId6">
            <a:alphaModFix/>
          </a:blip>
          <a:srcRect b="0" l="0" r="0" t="0"/>
          <a:stretch/>
        </p:blipFill>
        <p:spPr>
          <a:xfrm>
            <a:off x="11010314" y="187519"/>
            <a:ext cx="1067826" cy="1067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Screens screenshot of a computer&#10;&#10;AI-generated content may be incorrect." id="145" name="Google Shape;145;p8"/>
          <p:cNvPicPr preferRelativeResize="0"/>
          <p:nvPr/>
        </p:nvPicPr>
        <p:blipFill rotWithShape="1">
          <a:blip r:embed="rId3">
            <a:alphaModFix/>
          </a:blip>
          <a:srcRect b="0" l="0" r="50000" t="11900"/>
          <a:stretch/>
        </p:blipFill>
        <p:spPr>
          <a:xfrm>
            <a:off x="130228" y="1077101"/>
            <a:ext cx="5965772" cy="5120852"/>
          </a:xfrm>
          <a:prstGeom prst="rect">
            <a:avLst/>
          </a:prstGeom>
          <a:noFill/>
          <a:ln>
            <a:noFill/>
          </a:ln>
        </p:spPr>
      </p:pic>
      <p:sp>
        <p:nvSpPr>
          <p:cNvPr id="146" name="Google Shape;146;p8"/>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The Fundamental Challenge</a:t>
            </a:r>
            <a:endParaRPr/>
          </a:p>
        </p:txBody>
      </p:sp>
      <p:pic>
        <p:nvPicPr>
          <p:cNvPr id="147" name="Google Shape;147;p8"/>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148" name="Google Shape;148;p8"/>
          <p:cNvPicPr preferRelativeResize="0"/>
          <p:nvPr/>
        </p:nvPicPr>
        <p:blipFill rotWithShape="1">
          <a:blip r:embed="rId5">
            <a:alphaModFix/>
          </a:blip>
          <a:srcRect b="0" l="0" r="0" t="0"/>
          <a:stretch/>
        </p:blipFill>
        <p:spPr>
          <a:xfrm>
            <a:off x="11010314" y="28892"/>
            <a:ext cx="1067826" cy="1067826"/>
          </a:xfrm>
          <a:prstGeom prst="rect">
            <a:avLst/>
          </a:prstGeom>
          <a:noFill/>
          <a:ln>
            <a:noFill/>
          </a:ln>
        </p:spPr>
      </p:pic>
      <p:pic>
        <p:nvPicPr>
          <p:cNvPr descr="Screens screenshot of a computer&#10;&#10;AI-generated content may be incorrect." id="149" name="Google Shape;149;p8"/>
          <p:cNvPicPr preferRelativeResize="0"/>
          <p:nvPr/>
        </p:nvPicPr>
        <p:blipFill rotWithShape="1">
          <a:blip r:embed="rId3">
            <a:alphaModFix/>
          </a:blip>
          <a:srcRect b="0" l="50000" r="0" t="11900"/>
          <a:stretch/>
        </p:blipFill>
        <p:spPr>
          <a:xfrm>
            <a:off x="6112368" y="1077101"/>
            <a:ext cx="5965772" cy="51208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screenshot of a computer&#10;&#10;AI-generated content may be incorrect." id="154" name="Google Shape;154;p9"/>
          <p:cNvPicPr preferRelativeResize="0"/>
          <p:nvPr/>
        </p:nvPicPr>
        <p:blipFill rotWithShape="1">
          <a:blip r:embed="rId3">
            <a:alphaModFix/>
          </a:blip>
          <a:srcRect b="0" l="0" r="0" t="15958"/>
          <a:stretch/>
        </p:blipFill>
        <p:spPr>
          <a:xfrm>
            <a:off x="100769" y="1649551"/>
            <a:ext cx="11990461" cy="4399085"/>
          </a:xfrm>
          <a:prstGeom prst="rect">
            <a:avLst/>
          </a:prstGeom>
          <a:noFill/>
          <a:ln>
            <a:noFill/>
          </a:ln>
        </p:spPr>
      </p:pic>
      <p:sp>
        <p:nvSpPr>
          <p:cNvPr id="155" name="Google Shape;155;p9"/>
          <p:cNvSpPr txBox="1"/>
          <p:nvPr/>
        </p:nvSpPr>
        <p:spPr>
          <a:xfrm>
            <a:off x="1283410" y="167935"/>
            <a:ext cx="943256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rebuchet MS"/>
                <a:ea typeface="Trebuchet MS"/>
                <a:cs typeface="Trebuchet MS"/>
                <a:sym typeface="Trebuchet MS"/>
              </a:rPr>
              <a:t>Multi-Omics Data Integration</a:t>
            </a:r>
            <a:endParaRPr/>
          </a:p>
        </p:txBody>
      </p:sp>
      <p:pic>
        <p:nvPicPr>
          <p:cNvPr id="156" name="Google Shape;156;p9"/>
          <p:cNvPicPr preferRelativeResize="0"/>
          <p:nvPr/>
        </p:nvPicPr>
        <p:blipFill rotWithShape="1">
          <a:blip r:embed="rId4">
            <a:alphaModFix/>
          </a:blip>
          <a:srcRect b="0" l="0" r="0" t="0"/>
          <a:stretch/>
        </p:blipFill>
        <p:spPr>
          <a:xfrm>
            <a:off x="340942" y="187519"/>
            <a:ext cx="826718" cy="770711"/>
          </a:xfrm>
          <a:prstGeom prst="rect">
            <a:avLst/>
          </a:prstGeom>
          <a:noFill/>
          <a:ln>
            <a:noFill/>
          </a:ln>
        </p:spPr>
      </p:pic>
      <p:pic>
        <p:nvPicPr>
          <p:cNvPr id="157" name="Google Shape;157;p9"/>
          <p:cNvPicPr preferRelativeResize="0"/>
          <p:nvPr/>
        </p:nvPicPr>
        <p:blipFill rotWithShape="1">
          <a:blip r:embed="rId5">
            <a:alphaModFix/>
          </a:blip>
          <a:srcRect b="0" l="0" r="0" t="0"/>
          <a:stretch/>
        </p:blipFill>
        <p:spPr>
          <a:xfrm>
            <a:off x="11010314" y="187519"/>
            <a:ext cx="1067826" cy="1067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2025-06-06T14:44:01Z</dcterms:created>
  <dc:creator>Rajib Saha</dc:creator>
</cp:coreProperties>
</file>