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63" r:id="rId2"/>
    <p:sldId id="466" r:id="rId3"/>
    <p:sldId id="460" r:id="rId4"/>
    <p:sldId id="265" r:id="rId5"/>
    <p:sldId id="266" r:id="rId6"/>
    <p:sldId id="268" r:id="rId7"/>
    <p:sldId id="269" r:id="rId8"/>
    <p:sldId id="461" r:id="rId9"/>
    <p:sldId id="462" r:id="rId10"/>
    <p:sldId id="463" r:id="rId11"/>
    <p:sldId id="464" r:id="rId12"/>
    <p:sldId id="46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9E9EAB-4B3C-44C1-9841-CAB786D27C1B}" v="43" dt="2025-07-11T18:08:23.4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3" autoAdjust="0"/>
    <p:restoredTop sz="70187" autoAdjust="0"/>
  </p:normalViewPr>
  <p:slideViewPr>
    <p:cSldViewPr snapToGrid="0">
      <p:cViewPr varScale="1">
        <p:scale>
          <a:sx n="65" d="100"/>
          <a:sy n="65" d="100"/>
        </p:scale>
        <p:origin x="3032"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en, Tai-Yen" userId="a12c0e58-5e83-4704-b196-9f03758390a2" providerId="ADAL" clId="{9B9E9EAB-4B3C-44C1-9841-CAB786D27C1B}"/>
    <pc:docChg chg="undo custSel modSld">
      <pc:chgData name="Chen, Tai-Yen" userId="a12c0e58-5e83-4704-b196-9f03758390a2" providerId="ADAL" clId="{9B9E9EAB-4B3C-44C1-9841-CAB786D27C1B}" dt="2025-07-11T18:09:22.826" v="1200" actId="14100"/>
      <pc:docMkLst>
        <pc:docMk/>
      </pc:docMkLst>
      <pc:sldChg chg="addSp delSp modSp mod modAnim">
        <pc:chgData name="Chen, Tai-Yen" userId="a12c0e58-5e83-4704-b196-9f03758390a2" providerId="ADAL" clId="{9B9E9EAB-4B3C-44C1-9841-CAB786D27C1B}" dt="2025-07-11T17:44:24.145" v="1074"/>
        <pc:sldMkLst>
          <pc:docMk/>
          <pc:sldMk cId="981190159" sldId="265"/>
        </pc:sldMkLst>
        <pc:spChg chg="add mod">
          <ac:chgData name="Chen, Tai-Yen" userId="a12c0e58-5e83-4704-b196-9f03758390a2" providerId="ADAL" clId="{9B9E9EAB-4B3C-44C1-9841-CAB786D27C1B}" dt="2025-07-11T16:29:46.042" v="490" actId="1076"/>
          <ac:spMkLst>
            <pc:docMk/>
            <pc:sldMk cId="981190159" sldId="265"/>
            <ac:spMk id="5" creationId="{5E87287A-6A0F-0DB0-17AA-0278CBCCBCFD}"/>
          </ac:spMkLst>
        </pc:spChg>
        <pc:spChg chg="add del mod">
          <ac:chgData name="Chen, Tai-Yen" userId="a12c0e58-5e83-4704-b196-9f03758390a2" providerId="ADAL" clId="{9B9E9EAB-4B3C-44C1-9841-CAB786D27C1B}" dt="2025-07-11T16:49:40.093" v="614" actId="1076"/>
          <ac:spMkLst>
            <pc:docMk/>
            <pc:sldMk cId="981190159" sldId="265"/>
            <ac:spMk id="7" creationId="{4FAF18ED-9807-AF71-C4B9-9523DA2D2BD9}"/>
          </ac:spMkLst>
        </pc:spChg>
        <pc:spChg chg="add mod">
          <ac:chgData name="Chen, Tai-Yen" userId="a12c0e58-5e83-4704-b196-9f03758390a2" providerId="ADAL" clId="{9B9E9EAB-4B3C-44C1-9841-CAB786D27C1B}" dt="2025-07-11T16:51:00.637" v="619" actId="1076"/>
          <ac:spMkLst>
            <pc:docMk/>
            <pc:sldMk cId="981190159" sldId="265"/>
            <ac:spMk id="9" creationId="{C0094A66-B204-E765-7E2E-89DF7A45BB7F}"/>
          </ac:spMkLst>
        </pc:spChg>
        <pc:spChg chg="mod">
          <ac:chgData name="Chen, Tai-Yen" userId="a12c0e58-5e83-4704-b196-9f03758390a2" providerId="ADAL" clId="{9B9E9EAB-4B3C-44C1-9841-CAB786D27C1B}" dt="2025-07-11T16:49:22.680" v="612" actId="14100"/>
          <ac:spMkLst>
            <pc:docMk/>
            <pc:sldMk cId="981190159" sldId="265"/>
            <ac:spMk id="29" creationId="{A164B9D4-8709-7420-1000-EF903940F010}"/>
          </ac:spMkLst>
        </pc:spChg>
        <pc:spChg chg="del">
          <ac:chgData name="Chen, Tai-Yen" userId="a12c0e58-5e83-4704-b196-9f03758390a2" providerId="ADAL" clId="{9B9E9EAB-4B3C-44C1-9841-CAB786D27C1B}" dt="2025-07-11T15:46:23.096" v="163" actId="478"/>
          <ac:spMkLst>
            <pc:docMk/>
            <pc:sldMk cId="981190159" sldId="265"/>
            <ac:spMk id="30" creationId="{1AA7A2DB-1AAB-F2B1-27A7-66FB55C3F704}"/>
          </ac:spMkLst>
        </pc:spChg>
        <pc:spChg chg="del">
          <ac:chgData name="Chen, Tai-Yen" userId="a12c0e58-5e83-4704-b196-9f03758390a2" providerId="ADAL" clId="{9B9E9EAB-4B3C-44C1-9841-CAB786D27C1B}" dt="2025-07-11T15:46:26.336" v="164" actId="478"/>
          <ac:spMkLst>
            <pc:docMk/>
            <pc:sldMk cId="981190159" sldId="265"/>
            <ac:spMk id="31" creationId="{FD04A11E-D56F-A758-E61A-443FEE163EBD}"/>
          </ac:spMkLst>
        </pc:spChg>
        <pc:spChg chg="del">
          <ac:chgData name="Chen, Tai-Yen" userId="a12c0e58-5e83-4704-b196-9f03758390a2" providerId="ADAL" clId="{9B9E9EAB-4B3C-44C1-9841-CAB786D27C1B}" dt="2025-07-11T15:46:28.159" v="165" actId="478"/>
          <ac:spMkLst>
            <pc:docMk/>
            <pc:sldMk cId="981190159" sldId="265"/>
            <ac:spMk id="32" creationId="{8609C6B5-4141-FF8D-1436-EF1FC001573D}"/>
          </ac:spMkLst>
        </pc:spChg>
        <pc:spChg chg="del">
          <ac:chgData name="Chen, Tai-Yen" userId="a12c0e58-5e83-4704-b196-9f03758390a2" providerId="ADAL" clId="{9B9E9EAB-4B3C-44C1-9841-CAB786D27C1B}" dt="2025-07-11T15:46:29.620" v="166" actId="478"/>
          <ac:spMkLst>
            <pc:docMk/>
            <pc:sldMk cId="981190159" sldId="265"/>
            <ac:spMk id="33" creationId="{216C1A6C-50E9-06B7-189C-9EE84272BAAA}"/>
          </ac:spMkLst>
        </pc:spChg>
        <pc:picChg chg="add mod modCrop">
          <ac:chgData name="Chen, Tai-Yen" userId="a12c0e58-5e83-4704-b196-9f03758390a2" providerId="ADAL" clId="{9B9E9EAB-4B3C-44C1-9841-CAB786D27C1B}" dt="2025-07-11T16:29:42.585" v="489" actId="1076"/>
          <ac:picMkLst>
            <pc:docMk/>
            <pc:sldMk cId="981190159" sldId="265"/>
            <ac:picMk id="3" creationId="{8E41C5CC-EBAB-39A8-52EA-261F67471FEE}"/>
          </ac:picMkLst>
        </pc:picChg>
      </pc:sldChg>
      <pc:sldChg chg="addSp delSp modSp mod modAnim">
        <pc:chgData name="Chen, Tai-Yen" userId="a12c0e58-5e83-4704-b196-9f03758390a2" providerId="ADAL" clId="{9B9E9EAB-4B3C-44C1-9841-CAB786D27C1B}" dt="2025-07-11T18:09:22.826" v="1200" actId="14100"/>
        <pc:sldMkLst>
          <pc:docMk/>
          <pc:sldMk cId="3726882890" sldId="266"/>
        </pc:sldMkLst>
        <pc:spChg chg="mod">
          <ac:chgData name="Chen, Tai-Yen" userId="a12c0e58-5e83-4704-b196-9f03758390a2" providerId="ADAL" clId="{9B9E9EAB-4B3C-44C1-9841-CAB786D27C1B}" dt="2025-07-11T16:53:03.419" v="623" actId="1076"/>
          <ac:spMkLst>
            <pc:docMk/>
            <pc:sldMk cId="3726882890" sldId="266"/>
            <ac:spMk id="2" creationId="{922D7F5C-0260-68F3-16CB-1B8E87393FE6}"/>
          </ac:spMkLst>
        </pc:spChg>
        <pc:spChg chg="add mod">
          <ac:chgData name="Chen, Tai-Yen" userId="a12c0e58-5e83-4704-b196-9f03758390a2" providerId="ADAL" clId="{9B9E9EAB-4B3C-44C1-9841-CAB786D27C1B}" dt="2025-07-11T18:08:56.996" v="1198" actId="1076"/>
          <ac:spMkLst>
            <pc:docMk/>
            <pc:sldMk cId="3726882890" sldId="266"/>
            <ac:spMk id="5" creationId="{CFB96F79-B386-B1FE-3E98-80AEB7A0A432}"/>
          </ac:spMkLst>
        </pc:spChg>
        <pc:spChg chg="add mod">
          <ac:chgData name="Chen, Tai-Yen" userId="a12c0e58-5e83-4704-b196-9f03758390a2" providerId="ADAL" clId="{9B9E9EAB-4B3C-44C1-9841-CAB786D27C1B}" dt="2025-07-11T18:08:50.522" v="1197" actId="1076"/>
          <ac:spMkLst>
            <pc:docMk/>
            <pc:sldMk cId="3726882890" sldId="266"/>
            <ac:spMk id="7" creationId="{B61A090B-89ED-0B13-EDA7-EF43277E8C21}"/>
          </ac:spMkLst>
        </pc:spChg>
        <pc:spChg chg="add mod">
          <ac:chgData name="Chen, Tai-Yen" userId="a12c0e58-5e83-4704-b196-9f03758390a2" providerId="ADAL" clId="{9B9E9EAB-4B3C-44C1-9841-CAB786D27C1B}" dt="2025-07-11T18:08:14.081" v="1194" actId="164"/>
          <ac:spMkLst>
            <pc:docMk/>
            <pc:sldMk cId="3726882890" sldId="266"/>
            <ac:spMk id="8" creationId="{0C84D14C-45A2-2E59-609C-BB39EB4F767D}"/>
          </ac:spMkLst>
        </pc:spChg>
        <pc:spChg chg="add del mod">
          <ac:chgData name="Chen, Tai-Yen" userId="a12c0e58-5e83-4704-b196-9f03758390a2" providerId="ADAL" clId="{9B9E9EAB-4B3C-44C1-9841-CAB786D27C1B}" dt="2025-07-11T16:28:40.500" v="483" actId="478"/>
          <ac:spMkLst>
            <pc:docMk/>
            <pc:sldMk cId="3726882890" sldId="266"/>
            <ac:spMk id="21" creationId="{F7D7EE00-D91B-A465-241E-CB05C9F7E31B}"/>
          </ac:spMkLst>
        </pc:spChg>
        <pc:spChg chg="add mod">
          <ac:chgData name="Chen, Tai-Yen" userId="a12c0e58-5e83-4704-b196-9f03758390a2" providerId="ADAL" clId="{9B9E9EAB-4B3C-44C1-9841-CAB786D27C1B}" dt="2025-07-11T16:29:27.331" v="487" actId="1076"/>
          <ac:spMkLst>
            <pc:docMk/>
            <pc:sldMk cId="3726882890" sldId="266"/>
            <ac:spMk id="22" creationId="{4FAF18ED-9807-AF71-C4B9-9523DA2D2BD9}"/>
          </ac:spMkLst>
        </pc:spChg>
        <pc:spChg chg="add mod">
          <ac:chgData name="Chen, Tai-Yen" userId="a12c0e58-5e83-4704-b196-9f03758390a2" providerId="ADAL" clId="{9B9E9EAB-4B3C-44C1-9841-CAB786D27C1B}" dt="2025-07-11T18:09:22.826" v="1200" actId="14100"/>
          <ac:spMkLst>
            <pc:docMk/>
            <pc:sldMk cId="3726882890" sldId="266"/>
            <ac:spMk id="24" creationId="{6DEDEB92-6D75-D434-AF9E-2D8C7857DFC6}"/>
          </ac:spMkLst>
        </pc:spChg>
        <pc:spChg chg="add mod">
          <ac:chgData name="Chen, Tai-Yen" userId="a12c0e58-5e83-4704-b196-9f03758390a2" providerId="ADAL" clId="{9B9E9EAB-4B3C-44C1-9841-CAB786D27C1B}" dt="2025-07-11T18:08:14.081" v="1194" actId="164"/>
          <ac:spMkLst>
            <pc:docMk/>
            <pc:sldMk cId="3726882890" sldId="266"/>
            <ac:spMk id="25" creationId="{A0073FD9-F5B1-0E9D-7239-394584972CEF}"/>
          </ac:spMkLst>
        </pc:spChg>
        <pc:grpChg chg="add mod">
          <ac:chgData name="Chen, Tai-Yen" userId="a12c0e58-5e83-4704-b196-9f03758390a2" providerId="ADAL" clId="{9B9E9EAB-4B3C-44C1-9841-CAB786D27C1B}" dt="2025-07-11T18:08:14.081" v="1194" actId="164"/>
          <ac:grpSpMkLst>
            <pc:docMk/>
            <pc:sldMk cId="3726882890" sldId="266"/>
            <ac:grpSpMk id="9" creationId="{9634952D-3120-E84D-481B-FBA8268645AA}"/>
          </ac:grpSpMkLst>
        </pc:grpChg>
        <pc:picChg chg="add mod modCrop">
          <ac:chgData name="Chen, Tai-Yen" userId="a12c0e58-5e83-4704-b196-9f03758390a2" providerId="ADAL" clId="{9B9E9EAB-4B3C-44C1-9841-CAB786D27C1B}" dt="2025-07-11T18:08:14.081" v="1194" actId="164"/>
          <ac:picMkLst>
            <pc:docMk/>
            <pc:sldMk cId="3726882890" sldId="266"/>
            <ac:picMk id="3" creationId="{0CD12617-0F50-F3C4-87BF-6D85236B8FBC}"/>
          </ac:picMkLst>
        </pc:picChg>
      </pc:sldChg>
      <pc:sldChg chg="addSp delSp modSp mod modAnim">
        <pc:chgData name="Chen, Tai-Yen" userId="a12c0e58-5e83-4704-b196-9f03758390a2" providerId="ADAL" clId="{9B9E9EAB-4B3C-44C1-9841-CAB786D27C1B}" dt="2025-07-11T17:45:01.811" v="1081"/>
        <pc:sldMkLst>
          <pc:docMk/>
          <pc:sldMk cId="1924013102" sldId="268"/>
        </pc:sldMkLst>
        <pc:spChg chg="add del mod">
          <ac:chgData name="Chen, Tai-Yen" userId="a12c0e58-5e83-4704-b196-9f03758390a2" providerId="ADAL" clId="{9B9E9EAB-4B3C-44C1-9841-CAB786D27C1B}" dt="2025-07-11T16:33:42.913" v="565" actId="21"/>
          <ac:spMkLst>
            <pc:docMk/>
            <pc:sldMk cId="1924013102" sldId="268"/>
            <ac:spMk id="2" creationId="{A0073FD9-F5B1-0E9D-7239-394584972CEF}"/>
          </ac:spMkLst>
        </pc:spChg>
        <pc:spChg chg="add mod">
          <ac:chgData name="Chen, Tai-Yen" userId="a12c0e58-5e83-4704-b196-9f03758390a2" providerId="ADAL" clId="{9B9E9EAB-4B3C-44C1-9841-CAB786D27C1B}" dt="2025-07-11T16:55:17.498" v="650" actId="1076"/>
          <ac:spMkLst>
            <pc:docMk/>
            <pc:sldMk cId="1924013102" sldId="268"/>
            <ac:spMk id="3" creationId="{570F2B0A-FC03-4A0D-3C9D-5EBB9F80AC57}"/>
          </ac:spMkLst>
        </pc:spChg>
        <pc:spChg chg="add mod">
          <ac:chgData name="Chen, Tai-Yen" userId="a12c0e58-5e83-4704-b196-9f03758390a2" providerId="ADAL" clId="{9B9E9EAB-4B3C-44C1-9841-CAB786D27C1B}" dt="2025-07-11T17:14:34.349" v="888" actId="1076"/>
          <ac:spMkLst>
            <pc:docMk/>
            <pc:sldMk cId="1924013102" sldId="268"/>
            <ac:spMk id="4" creationId="{F8333502-B156-6445-B3D2-6388FD412B12}"/>
          </ac:spMkLst>
        </pc:spChg>
        <pc:spChg chg="add mod">
          <ac:chgData name="Chen, Tai-Yen" userId="a12c0e58-5e83-4704-b196-9f03758390a2" providerId="ADAL" clId="{9B9E9EAB-4B3C-44C1-9841-CAB786D27C1B}" dt="2025-07-11T17:14:34.349" v="888" actId="1076"/>
          <ac:spMkLst>
            <pc:docMk/>
            <pc:sldMk cId="1924013102" sldId="268"/>
            <ac:spMk id="5" creationId="{28A3C3AA-7857-CA3E-EA7C-F28CB5059415}"/>
          </ac:spMkLst>
        </pc:spChg>
        <pc:spChg chg="add mod">
          <ac:chgData name="Chen, Tai-Yen" userId="a12c0e58-5e83-4704-b196-9f03758390a2" providerId="ADAL" clId="{9B9E9EAB-4B3C-44C1-9841-CAB786D27C1B}" dt="2025-07-11T17:43:00.050" v="1073" actId="12789"/>
          <ac:spMkLst>
            <pc:docMk/>
            <pc:sldMk cId="1924013102" sldId="268"/>
            <ac:spMk id="7" creationId="{4C1898FE-319C-1B92-BF79-B92AEA2ADD6A}"/>
          </ac:spMkLst>
        </pc:spChg>
        <pc:spChg chg="add mod">
          <ac:chgData name="Chen, Tai-Yen" userId="a12c0e58-5e83-4704-b196-9f03758390a2" providerId="ADAL" clId="{9B9E9EAB-4B3C-44C1-9841-CAB786D27C1B}" dt="2025-07-11T17:43:00.050" v="1073" actId="12789"/>
          <ac:spMkLst>
            <pc:docMk/>
            <pc:sldMk cId="1924013102" sldId="268"/>
            <ac:spMk id="8" creationId="{9E85EEE0-9442-1C97-C9A6-EBFB81FF8AA7}"/>
          </ac:spMkLst>
        </pc:spChg>
        <pc:spChg chg="add mod">
          <ac:chgData name="Chen, Tai-Yen" userId="a12c0e58-5e83-4704-b196-9f03758390a2" providerId="ADAL" clId="{9B9E9EAB-4B3C-44C1-9841-CAB786D27C1B}" dt="2025-07-11T17:44:44.331" v="1076" actId="164"/>
          <ac:spMkLst>
            <pc:docMk/>
            <pc:sldMk cId="1924013102" sldId="268"/>
            <ac:spMk id="10" creationId="{55AB792D-5C24-B33E-341B-729B0519E900}"/>
          </ac:spMkLst>
        </pc:spChg>
        <pc:spChg chg="add mod">
          <ac:chgData name="Chen, Tai-Yen" userId="a12c0e58-5e83-4704-b196-9f03758390a2" providerId="ADAL" clId="{9B9E9EAB-4B3C-44C1-9841-CAB786D27C1B}" dt="2025-07-11T17:44:46.946" v="1077" actId="164"/>
          <ac:spMkLst>
            <pc:docMk/>
            <pc:sldMk cId="1924013102" sldId="268"/>
            <ac:spMk id="11" creationId="{41A87AD3-B71E-4FA7-7742-E2A640ABC5D5}"/>
          </ac:spMkLst>
        </pc:spChg>
        <pc:spChg chg="add mod">
          <ac:chgData name="Chen, Tai-Yen" userId="a12c0e58-5e83-4704-b196-9f03758390a2" providerId="ADAL" clId="{9B9E9EAB-4B3C-44C1-9841-CAB786D27C1B}" dt="2025-07-11T17:44:49.640" v="1078" actId="164"/>
          <ac:spMkLst>
            <pc:docMk/>
            <pc:sldMk cId="1924013102" sldId="268"/>
            <ac:spMk id="12" creationId="{E82C51D3-D945-1227-314F-FCFE28EF3D5E}"/>
          </ac:spMkLst>
        </pc:spChg>
        <pc:spChg chg="add mod">
          <ac:chgData name="Chen, Tai-Yen" userId="a12c0e58-5e83-4704-b196-9f03758390a2" providerId="ADAL" clId="{9B9E9EAB-4B3C-44C1-9841-CAB786D27C1B}" dt="2025-07-11T17:44:44.331" v="1076" actId="164"/>
          <ac:spMkLst>
            <pc:docMk/>
            <pc:sldMk cId="1924013102" sldId="268"/>
            <ac:spMk id="14" creationId="{1B29DE0E-604E-B2B5-A7BD-15E9DA8C4B4B}"/>
          </ac:spMkLst>
        </pc:spChg>
        <pc:spChg chg="add mod">
          <ac:chgData name="Chen, Tai-Yen" userId="a12c0e58-5e83-4704-b196-9f03758390a2" providerId="ADAL" clId="{9B9E9EAB-4B3C-44C1-9841-CAB786D27C1B}" dt="2025-07-11T17:44:46.946" v="1077" actId="164"/>
          <ac:spMkLst>
            <pc:docMk/>
            <pc:sldMk cId="1924013102" sldId="268"/>
            <ac:spMk id="16" creationId="{02FCE430-83F1-96E2-4D2B-9CF1588195F2}"/>
          </ac:spMkLst>
        </pc:spChg>
        <pc:spChg chg="add mod">
          <ac:chgData name="Chen, Tai-Yen" userId="a12c0e58-5e83-4704-b196-9f03758390a2" providerId="ADAL" clId="{9B9E9EAB-4B3C-44C1-9841-CAB786D27C1B}" dt="2025-07-11T17:44:49.640" v="1078" actId="164"/>
          <ac:spMkLst>
            <pc:docMk/>
            <pc:sldMk cId="1924013102" sldId="268"/>
            <ac:spMk id="18" creationId="{C3B45EF6-CCC8-61DB-D2DA-6A5E7B255EEF}"/>
          </ac:spMkLst>
        </pc:spChg>
        <pc:grpChg chg="add mod">
          <ac:chgData name="Chen, Tai-Yen" userId="a12c0e58-5e83-4704-b196-9f03758390a2" providerId="ADAL" clId="{9B9E9EAB-4B3C-44C1-9841-CAB786D27C1B}" dt="2025-07-11T17:44:44.331" v="1076" actId="164"/>
          <ac:grpSpMkLst>
            <pc:docMk/>
            <pc:sldMk cId="1924013102" sldId="268"/>
            <ac:grpSpMk id="2" creationId="{0AAB0126-7C4B-EED8-ADDA-B4265AF93AB8}"/>
          </ac:grpSpMkLst>
        </pc:grpChg>
        <pc:grpChg chg="add mod">
          <ac:chgData name="Chen, Tai-Yen" userId="a12c0e58-5e83-4704-b196-9f03758390a2" providerId="ADAL" clId="{9B9E9EAB-4B3C-44C1-9841-CAB786D27C1B}" dt="2025-07-11T17:44:46.946" v="1077" actId="164"/>
          <ac:grpSpMkLst>
            <pc:docMk/>
            <pc:sldMk cId="1924013102" sldId="268"/>
            <ac:grpSpMk id="6" creationId="{413EFB32-EE70-9E8D-E128-6E5BDE691B47}"/>
          </ac:grpSpMkLst>
        </pc:grpChg>
        <pc:grpChg chg="add mod">
          <ac:chgData name="Chen, Tai-Yen" userId="a12c0e58-5e83-4704-b196-9f03758390a2" providerId="ADAL" clId="{9B9E9EAB-4B3C-44C1-9841-CAB786D27C1B}" dt="2025-07-11T17:44:49.640" v="1078" actId="164"/>
          <ac:grpSpMkLst>
            <pc:docMk/>
            <pc:sldMk cId="1924013102" sldId="268"/>
            <ac:grpSpMk id="9" creationId="{B0F092EB-FAE6-D171-C809-9CBDDD495B2A}"/>
          </ac:grpSpMkLst>
        </pc:grpChg>
      </pc:sldChg>
      <pc:sldChg chg="addSp delSp modSp mod modNotesTx">
        <pc:chgData name="Chen, Tai-Yen" userId="a12c0e58-5e83-4704-b196-9f03758390a2" providerId="ADAL" clId="{9B9E9EAB-4B3C-44C1-9841-CAB786D27C1B}" dt="2025-07-11T17:54:35.935" v="1111" actId="1076"/>
        <pc:sldMkLst>
          <pc:docMk/>
          <pc:sldMk cId="2337109901" sldId="269"/>
        </pc:sldMkLst>
        <pc:spChg chg="add mod">
          <ac:chgData name="Chen, Tai-Yen" userId="a12c0e58-5e83-4704-b196-9f03758390a2" providerId="ADAL" clId="{9B9E9EAB-4B3C-44C1-9841-CAB786D27C1B}" dt="2025-07-11T17:54:29.141" v="1110" actId="1076"/>
          <ac:spMkLst>
            <pc:docMk/>
            <pc:sldMk cId="2337109901" sldId="269"/>
            <ac:spMk id="3" creationId="{DFFE6039-B9A6-3A91-C950-F3C08FFA6F1E}"/>
          </ac:spMkLst>
        </pc:spChg>
        <pc:spChg chg="add mod">
          <ac:chgData name="Chen, Tai-Yen" userId="a12c0e58-5e83-4704-b196-9f03758390a2" providerId="ADAL" clId="{9B9E9EAB-4B3C-44C1-9841-CAB786D27C1B}" dt="2025-07-11T17:54:35.935" v="1111" actId="1076"/>
          <ac:spMkLst>
            <pc:docMk/>
            <pc:sldMk cId="2337109901" sldId="269"/>
            <ac:spMk id="4" creationId="{B18634F3-0D3A-0A98-2666-ACFA9DC2ACB6}"/>
          </ac:spMkLst>
        </pc:spChg>
        <pc:spChg chg="add mod">
          <ac:chgData name="Chen, Tai-Yen" userId="a12c0e58-5e83-4704-b196-9f03758390a2" providerId="ADAL" clId="{9B9E9EAB-4B3C-44C1-9841-CAB786D27C1B}" dt="2025-07-11T17:54:35.935" v="1111" actId="1076"/>
          <ac:spMkLst>
            <pc:docMk/>
            <pc:sldMk cId="2337109901" sldId="269"/>
            <ac:spMk id="5" creationId="{E84C934F-D08E-F518-0571-9F09668D0E60}"/>
          </ac:spMkLst>
        </pc:spChg>
        <pc:spChg chg="add del mod">
          <ac:chgData name="Chen, Tai-Yen" userId="a12c0e58-5e83-4704-b196-9f03758390a2" providerId="ADAL" clId="{9B9E9EAB-4B3C-44C1-9841-CAB786D27C1B}" dt="2025-07-11T17:53:40.240" v="1103" actId="478"/>
          <ac:spMkLst>
            <pc:docMk/>
            <pc:sldMk cId="2337109901" sldId="269"/>
            <ac:spMk id="7" creationId="{182FC33F-ECE7-A201-D947-7D33CC5AB328}"/>
          </ac:spMkLst>
        </pc:spChg>
        <pc:spChg chg="add mod">
          <ac:chgData name="Chen, Tai-Yen" userId="a12c0e58-5e83-4704-b196-9f03758390a2" providerId="ADAL" clId="{9B9E9EAB-4B3C-44C1-9841-CAB786D27C1B}" dt="2025-07-11T17:54:19.399" v="1108"/>
          <ac:spMkLst>
            <pc:docMk/>
            <pc:sldMk cId="2337109901" sldId="269"/>
            <ac:spMk id="8" creationId="{9ADF367F-965C-479F-26FC-C501FFF95BE7}"/>
          </ac:spMkLst>
        </pc:spChg>
        <pc:spChg chg="add mod">
          <ac:chgData name="Chen, Tai-Yen" userId="a12c0e58-5e83-4704-b196-9f03758390a2" providerId="ADAL" clId="{9B9E9EAB-4B3C-44C1-9841-CAB786D27C1B}" dt="2025-07-11T17:54:06.978" v="1107" actId="14100"/>
          <ac:spMkLst>
            <pc:docMk/>
            <pc:sldMk cId="2337109901" sldId="269"/>
            <ac:spMk id="9" creationId="{5666424C-8376-66DC-7287-2B9338966CDE}"/>
          </ac:spMkLst>
        </pc:spChg>
        <pc:spChg chg="add mod">
          <ac:chgData name="Chen, Tai-Yen" userId="a12c0e58-5e83-4704-b196-9f03758390a2" providerId="ADAL" clId="{9B9E9EAB-4B3C-44C1-9841-CAB786D27C1B}" dt="2025-07-11T17:54:24.161" v="1109" actId="1076"/>
          <ac:spMkLst>
            <pc:docMk/>
            <pc:sldMk cId="2337109901" sldId="269"/>
            <ac:spMk id="13" creationId="{74CBAEDD-AA57-4726-73F9-DC6202431F88}"/>
          </ac:spMkLst>
        </pc:spChg>
        <pc:spChg chg="add del mod">
          <ac:chgData name="Chen, Tai-Yen" userId="a12c0e58-5e83-4704-b196-9f03758390a2" providerId="ADAL" clId="{9B9E9EAB-4B3C-44C1-9841-CAB786D27C1B}" dt="2025-07-11T17:32:53.687" v="1044" actId="478"/>
          <ac:spMkLst>
            <pc:docMk/>
            <pc:sldMk cId="2337109901" sldId="269"/>
            <ac:spMk id="15" creationId="{1739CA51-7664-0412-148D-7E56E731731D}"/>
          </ac:spMkLst>
        </pc:spChg>
        <pc:spChg chg="add del mod">
          <ac:chgData name="Chen, Tai-Yen" userId="a12c0e58-5e83-4704-b196-9f03758390a2" providerId="ADAL" clId="{9B9E9EAB-4B3C-44C1-9841-CAB786D27C1B}" dt="2025-07-11T17:32:55.510" v="1045" actId="478"/>
          <ac:spMkLst>
            <pc:docMk/>
            <pc:sldMk cId="2337109901" sldId="269"/>
            <ac:spMk id="17" creationId="{6D1C68E4-C231-2DD6-69AC-4BBBD557ED18}"/>
          </ac:spMkLst>
        </pc:spChg>
        <pc:spChg chg="add mod">
          <ac:chgData name="Chen, Tai-Yen" userId="a12c0e58-5e83-4704-b196-9f03758390a2" providerId="ADAL" clId="{9B9E9EAB-4B3C-44C1-9841-CAB786D27C1B}" dt="2025-07-11T17:54:29.141" v="1110" actId="1076"/>
          <ac:spMkLst>
            <pc:docMk/>
            <pc:sldMk cId="2337109901" sldId="269"/>
            <ac:spMk id="19" creationId="{74EA3C40-05E8-2726-8369-20B4F64D6FEC}"/>
          </ac:spMkLst>
        </pc:spChg>
        <pc:spChg chg="add">
          <ac:chgData name="Chen, Tai-Yen" userId="a12c0e58-5e83-4704-b196-9f03758390a2" providerId="ADAL" clId="{9B9E9EAB-4B3C-44C1-9841-CAB786D27C1B}" dt="2025-07-11T17:35:11.546" v="1054"/>
          <ac:spMkLst>
            <pc:docMk/>
            <pc:sldMk cId="2337109901" sldId="269"/>
            <ac:spMk id="20" creationId="{5C595FDD-B892-7500-18BF-54FB40023D3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907EE5-DA80-48FE-9F61-2830DBF26290}" type="datetimeFigureOut">
              <a:rPr lang="en-US" smtClean="0"/>
              <a:t>7/11/2025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212E05-7E8D-4511-875B-70821B4EE6D2}" type="slidenum">
              <a:rPr lang="en-US" smtClean="0"/>
              <a:t>‹#›</a:t>
            </a:fld>
            <a:endParaRPr lang="en-US"/>
          </a:p>
        </p:txBody>
      </p:sp>
    </p:spTree>
    <p:extLst>
      <p:ext uri="{BB962C8B-B14F-4D97-AF65-F5344CB8AC3E}">
        <p14:creationId xmlns:p14="http://schemas.microsoft.com/office/powerpoint/2010/main" val="434420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33" name="Google Shape;13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a:extLst>
            <a:ext uri="{FF2B5EF4-FFF2-40B4-BE49-F238E27FC236}">
              <a16:creationId xmlns:a16="http://schemas.microsoft.com/office/drawing/2014/main" id="{DF381D41-853F-C3B3-A3CE-58E0CB07B6D0}"/>
            </a:ext>
          </a:extLst>
        </p:cNvPr>
        <p:cNvGrpSpPr/>
        <p:nvPr/>
      </p:nvGrpSpPr>
      <p:grpSpPr>
        <a:xfrm>
          <a:off x="0" y="0"/>
          <a:ext cx="0" cy="0"/>
          <a:chOff x="0" y="0"/>
          <a:chExt cx="0" cy="0"/>
        </a:xfrm>
      </p:grpSpPr>
      <p:sp>
        <p:nvSpPr>
          <p:cNvPr id="132" name="Google Shape;132;p2:notes">
            <a:extLst>
              <a:ext uri="{FF2B5EF4-FFF2-40B4-BE49-F238E27FC236}">
                <a16:creationId xmlns:a16="http://schemas.microsoft.com/office/drawing/2014/main" id="{3C617CA2-5EAB-5D09-59EC-C9D7973B8C4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33" name="Google Shape;133;p2:notes">
            <a:extLst>
              <a:ext uri="{FF2B5EF4-FFF2-40B4-BE49-F238E27FC236}">
                <a16:creationId xmlns:a16="http://schemas.microsoft.com/office/drawing/2014/main" id="{BD1C33C0-069B-F7F2-AABC-FF4165270D9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12420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a:extLst>
            <a:ext uri="{FF2B5EF4-FFF2-40B4-BE49-F238E27FC236}">
              <a16:creationId xmlns:a16="http://schemas.microsoft.com/office/drawing/2014/main" id="{D2B2CB38-0D98-63DC-8F8D-DE94B7657BEC}"/>
            </a:ext>
          </a:extLst>
        </p:cNvPr>
        <p:cNvGrpSpPr/>
        <p:nvPr/>
      </p:nvGrpSpPr>
      <p:grpSpPr>
        <a:xfrm>
          <a:off x="0" y="0"/>
          <a:ext cx="0" cy="0"/>
          <a:chOff x="0" y="0"/>
          <a:chExt cx="0" cy="0"/>
        </a:xfrm>
      </p:grpSpPr>
      <p:sp>
        <p:nvSpPr>
          <p:cNvPr id="132" name="Google Shape;132;p2:notes">
            <a:extLst>
              <a:ext uri="{FF2B5EF4-FFF2-40B4-BE49-F238E27FC236}">
                <a16:creationId xmlns:a16="http://schemas.microsoft.com/office/drawing/2014/main" id="{6BB0ECDA-E09A-BA84-E8A4-B863D2CA813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33" name="Google Shape;133;p2:notes">
            <a:extLst>
              <a:ext uri="{FF2B5EF4-FFF2-40B4-BE49-F238E27FC236}">
                <a16:creationId xmlns:a16="http://schemas.microsoft.com/office/drawing/2014/main" id="{3BA5C343-AF9F-A7C6-2BDF-3C128C0602C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51875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a:extLst>
            <a:ext uri="{FF2B5EF4-FFF2-40B4-BE49-F238E27FC236}">
              <a16:creationId xmlns:a16="http://schemas.microsoft.com/office/drawing/2014/main" id="{02946DBB-AAB5-3AAC-4083-FE1F0F4A38AB}"/>
            </a:ext>
          </a:extLst>
        </p:cNvPr>
        <p:cNvGrpSpPr/>
        <p:nvPr/>
      </p:nvGrpSpPr>
      <p:grpSpPr>
        <a:xfrm>
          <a:off x="0" y="0"/>
          <a:ext cx="0" cy="0"/>
          <a:chOff x="0" y="0"/>
          <a:chExt cx="0" cy="0"/>
        </a:xfrm>
      </p:grpSpPr>
      <p:sp>
        <p:nvSpPr>
          <p:cNvPr id="132" name="Google Shape;132;p2:notes">
            <a:extLst>
              <a:ext uri="{FF2B5EF4-FFF2-40B4-BE49-F238E27FC236}">
                <a16:creationId xmlns:a16="http://schemas.microsoft.com/office/drawing/2014/main" id="{38AE6E9D-E61A-D0B5-B416-D7A76668E88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33" name="Google Shape;133;p2:notes">
            <a:extLst>
              <a:ext uri="{FF2B5EF4-FFF2-40B4-BE49-F238E27FC236}">
                <a16:creationId xmlns:a16="http://schemas.microsoft.com/office/drawing/2014/main" id="{122E7E65-204D-59D5-9A85-229A992F65D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47279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a:extLst>
            <a:ext uri="{FF2B5EF4-FFF2-40B4-BE49-F238E27FC236}">
              <a16:creationId xmlns:a16="http://schemas.microsoft.com/office/drawing/2014/main" id="{C31C5E1B-D9FB-48E9-103C-B0B5B7D22417}"/>
            </a:ext>
          </a:extLst>
        </p:cNvPr>
        <p:cNvGrpSpPr/>
        <p:nvPr/>
      </p:nvGrpSpPr>
      <p:grpSpPr>
        <a:xfrm>
          <a:off x="0" y="0"/>
          <a:ext cx="0" cy="0"/>
          <a:chOff x="0" y="0"/>
          <a:chExt cx="0" cy="0"/>
        </a:xfrm>
      </p:grpSpPr>
      <p:sp>
        <p:nvSpPr>
          <p:cNvPr id="132" name="Google Shape;132;p2:notes">
            <a:extLst>
              <a:ext uri="{FF2B5EF4-FFF2-40B4-BE49-F238E27FC236}">
                <a16:creationId xmlns:a16="http://schemas.microsoft.com/office/drawing/2014/main" id="{1AC8719C-8D24-62B2-1117-46793BE0A72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33" name="Google Shape;133;p2:notes">
            <a:extLst>
              <a:ext uri="{FF2B5EF4-FFF2-40B4-BE49-F238E27FC236}">
                <a16:creationId xmlns:a16="http://schemas.microsoft.com/office/drawing/2014/main" id="{73E40388-982F-3EC8-E544-70393E992B2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21766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a:extLst>
            <a:ext uri="{FF2B5EF4-FFF2-40B4-BE49-F238E27FC236}">
              <a16:creationId xmlns:a16="http://schemas.microsoft.com/office/drawing/2014/main" id="{38FE4D21-4E06-300B-FCB4-7A357D18DCB6}"/>
            </a:ext>
          </a:extLst>
        </p:cNvPr>
        <p:cNvGrpSpPr/>
        <p:nvPr/>
      </p:nvGrpSpPr>
      <p:grpSpPr>
        <a:xfrm>
          <a:off x="0" y="0"/>
          <a:ext cx="0" cy="0"/>
          <a:chOff x="0" y="0"/>
          <a:chExt cx="0" cy="0"/>
        </a:xfrm>
      </p:grpSpPr>
      <p:sp>
        <p:nvSpPr>
          <p:cNvPr id="132" name="Google Shape;132;p2:notes">
            <a:extLst>
              <a:ext uri="{FF2B5EF4-FFF2-40B4-BE49-F238E27FC236}">
                <a16:creationId xmlns:a16="http://schemas.microsoft.com/office/drawing/2014/main" id="{A4B6D347-1D2A-C8A6-78B8-EE4972E9AC3B}"/>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33" name="Google Shape;133;p2:notes">
            <a:extLst>
              <a:ext uri="{FF2B5EF4-FFF2-40B4-BE49-F238E27FC236}">
                <a16:creationId xmlns:a16="http://schemas.microsoft.com/office/drawing/2014/main" id="{7FEFB163-7EB0-05E0-77C4-EF13B720D31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17098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a:extLst>
            <a:ext uri="{FF2B5EF4-FFF2-40B4-BE49-F238E27FC236}">
              <a16:creationId xmlns:a16="http://schemas.microsoft.com/office/drawing/2014/main" id="{263B39DE-906B-76BD-FF27-3331E164FE6A}"/>
            </a:ext>
          </a:extLst>
        </p:cNvPr>
        <p:cNvGrpSpPr/>
        <p:nvPr/>
      </p:nvGrpSpPr>
      <p:grpSpPr>
        <a:xfrm>
          <a:off x="0" y="0"/>
          <a:ext cx="0" cy="0"/>
          <a:chOff x="0" y="0"/>
          <a:chExt cx="0" cy="0"/>
        </a:xfrm>
      </p:grpSpPr>
      <p:sp>
        <p:nvSpPr>
          <p:cNvPr id="132" name="Google Shape;132;p2:notes">
            <a:extLst>
              <a:ext uri="{FF2B5EF4-FFF2-40B4-BE49-F238E27FC236}">
                <a16:creationId xmlns:a16="http://schemas.microsoft.com/office/drawing/2014/main" id="{CB461927-9735-8FB0-4363-CAF303B408D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33" name="Google Shape;133;p2:notes">
            <a:extLst>
              <a:ext uri="{FF2B5EF4-FFF2-40B4-BE49-F238E27FC236}">
                <a16:creationId xmlns:a16="http://schemas.microsoft.com/office/drawing/2014/main" id="{7C565408-F7F4-3E0E-7A58-8120EA42E2D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75250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a:extLst>
            <a:ext uri="{FF2B5EF4-FFF2-40B4-BE49-F238E27FC236}">
              <a16:creationId xmlns:a16="http://schemas.microsoft.com/office/drawing/2014/main" id="{38B0D35F-9D50-576E-3E06-37F52F8E1858}"/>
            </a:ext>
          </a:extLst>
        </p:cNvPr>
        <p:cNvGrpSpPr/>
        <p:nvPr/>
      </p:nvGrpSpPr>
      <p:grpSpPr>
        <a:xfrm>
          <a:off x="0" y="0"/>
          <a:ext cx="0" cy="0"/>
          <a:chOff x="0" y="0"/>
          <a:chExt cx="0" cy="0"/>
        </a:xfrm>
      </p:grpSpPr>
      <p:sp>
        <p:nvSpPr>
          <p:cNvPr id="132" name="Google Shape;132;p2:notes">
            <a:extLst>
              <a:ext uri="{FF2B5EF4-FFF2-40B4-BE49-F238E27FC236}">
                <a16:creationId xmlns:a16="http://schemas.microsoft.com/office/drawing/2014/main" id="{53D8D2B8-5056-C6A5-5060-D8146CE596F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33" name="Google Shape;133;p2:notes">
            <a:extLst>
              <a:ext uri="{FF2B5EF4-FFF2-40B4-BE49-F238E27FC236}">
                <a16:creationId xmlns:a16="http://schemas.microsoft.com/office/drawing/2014/main" id="{2AFD44CE-A54C-292C-A1AD-4CDE4BC63DA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77662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a:extLst>
            <a:ext uri="{FF2B5EF4-FFF2-40B4-BE49-F238E27FC236}">
              <a16:creationId xmlns:a16="http://schemas.microsoft.com/office/drawing/2014/main" id="{6500888F-54AA-7C58-B66D-2387512648DE}"/>
            </a:ext>
          </a:extLst>
        </p:cNvPr>
        <p:cNvGrpSpPr/>
        <p:nvPr/>
      </p:nvGrpSpPr>
      <p:grpSpPr>
        <a:xfrm>
          <a:off x="0" y="0"/>
          <a:ext cx="0" cy="0"/>
          <a:chOff x="0" y="0"/>
          <a:chExt cx="0" cy="0"/>
        </a:xfrm>
      </p:grpSpPr>
      <p:sp>
        <p:nvSpPr>
          <p:cNvPr id="132" name="Google Shape;132;p2:notes">
            <a:extLst>
              <a:ext uri="{FF2B5EF4-FFF2-40B4-BE49-F238E27FC236}">
                <a16:creationId xmlns:a16="http://schemas.microsoft.com/office/drawing/2014/main" id="{10CEFBA6-D895-3A74-7530-AB9DC3480D49}"/>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33" name="Google Shape;133;p2:notes">
            <a:extLst>
              <a:ext uri="{FF2B5EF4-FFF2-40B4-BE49-F238E27FC236}">
                <a16:creationId xmlns:a16="http://schemas.microsoft.com/office/drawing/2014/main" id="{74355AD9-6528-6DDB-D177-9BCC71836FF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40591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a:extLst>
            <a:ext uri="{FF2B5EF4-FFF2-40B4-BE49-F238E27FC236}">
              <a16:creationId xmlns:a16="http://schemas.microsoft.com/office/drawing/2014/main" id="{0FEB0F86-90F5-DEFD-8DD4-127C1FC558DF}"/>
            </a:ext>
          </a:extLst>
        </p:cNvPr>
        <p:cNvGrpSpPr/>
        <p:nvPr/>
      </p:nvGrpSpPr>
      <p:grpSpPr>
        <a:xfrm>
          <a:off x="0" y="0"/>
          <a:ext cx="0" cy="0"/>
          <a:chOff x="0" y="0"/>
          <a:chExt cx="0" cy="0"/>
        </a:xfrm>
      </p:grpSpPr>
      <p:sp>
        <p:nvSpPr>
          <p:cNvPr id="132" name="Google Shape;132;p2:notes">
            <a:extLst>
              <a:ext uri="{FF2B5EF4-FFF2-40B4-BE49-F238E27FC236}">
                <a16:creationId xmlns:a16="http://schemas.microsoft.com/office/drawing/2014/main" id="{C18C8F14-9F47-C69E-0EC8-098010C5E3DF}"/>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33" name="Google Shape;133;p2:notes">
            <a:extLst>
              <a:ext uri="{FF2B5EF4-FFF2-40B4-BE49-F238E27FC236}">
                <a16:creationId xmlns:a16="http://schemas.microsoft.com/office/drawing/2014/main" id="{663F4B8C-7F24-297B-1D96-7288BB1F3B1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75353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a:extLst>
            <a:ext uri="{FF2B5EF4-FFF2-40B4-BE49-F238E27FC236}">
              <a16:creationId xmlns:a16="http://schemas.microsoft.com/office/drawing/2014/main" id="{993672F0-7674-DE94-8281-60EFC6B2EFA2}"/>
            </a:ext>
          </a:extLst>
        </p:cNvPr>
        <p:cNvGrpSpPr/>
        <p:nvPr/>
      </p:nvGrpSpPr>
      <p:grpSpPr>
        <a:xfrm>
          <a:off x="0" y="0"/>
          <a:ext cx="0" cy="0"/>
          <a:chOff x="0" y="0"/>
          <a:chExt cx="0" cy="0"/>
        </a:xfrm>
      </p:grpSpPr>
      <p:sp>
        <p:nvSpPr>
          <p:cNvPr id="132" name="Google Shape;132;p2:notes">
            <a:extLst>
              <a:ext uri="{FF2B5EF4-FFF2-40B4-BE49-F238E27FC236}">
                <a16:creationId xmlns:a16="http://schemas.microsoft.com/office/drawing/2014/main" id="{1DC4BA90-1617-0697-D3A2-9C08D78250D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33" name="Google Shape;133;p2:notes">
            <a:extLst>
              <a:ext uri="{FF2B5EF4-FFF2-40B4-BE49-F238E27FC236}">
                <a16:creationId xmlns:a16="http://schemas.microsoft.com/office/drawing/2014/main" id="{D632998E-447A-B3BA-F18C-94EA039D741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57083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a:extLst>
            <a:ext uri="{FF2B5EF4-FFF2-40B4-BE49-F238E27FC236}">
              <a16:creationId xmlns:a16="http://schemas.microsoft.com/office/drawing/2014/main" id="{2282018F-5013-4AA0-6C16-1AECBBFFC904}"/>
            </a:ext>
          </a:extLst>
        </p:cNvPr>
        <p:cNvGrpSpPr/>
        <p:nvPr/>
      </p:nvGrpSpPr>
      <p:grpSpPr>
        <a:xfrm>
          <a:off x="0" y="0"/>
          <a:ext cx="0" cy="0"/>
          <a:chOff x="0" y="0"/>
          <a:chExt cx="0" cy="0"/>
        </a:xfrm>
      </p:grpSpPr>
      <p:sp>
        <p:nvSpPr>
          <p:cNvPr id="132" name="Google Shape;132;p2:notes">
            <a:extLst>
              <a:ext uri="{FF2B5EF4-FFF2-40B4-BE49-F238E27FC236}">
                <a16:creationId xmlns:a16="http://schemas.microsoft.com/office/drawing/2014/main" id="{0A4EC182-3467-18CB-6217-EEC7BBBECEA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33" name="Google Shape;133;p2:notes">
            <a:extLst>
              <a:ext uri="{FF2B5EF4-FFF2-40B4-BE49-F238E27FC236}">
                <a16:creationId xmlns:a16="http://schemas.microsoft.com/office/drawing/2014/main" id="{DED7574E-B0BD-E44F-B97B-CBCB9B3960B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91462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
        <p:cNvGrpSpPr/>
        <p:nvPr/>
      </p:nvGrpSpPr>
      <p:grpSpPr>
        <a:xfrm>
          <a:off x="0" y="0"/>
          <a:ext cx="0" cy="0"/>
          <a:chOff x="0" y="0"/>
          <a:chExt cx="0" cy="0"/>
        </a:xfrm>
      </p:grpSpPr>
      <p:sp>
        <p:nvSpPr>
          <p:cNvPr id="17" name="Google Shape;17;p83"/>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83"/>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8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757575"/>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a:p>
        </p:txBody>
      </p:sp>
      <p:sp>
        <p:nvSpPr>
          <p:cNvPr id="20" name="Google Shape;20;p8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757575"/>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a:p>
        </p:txBody>
      </p:sp>
      <p:sp>
        <p:nvSpPr>
          <p:cNvPr id="21" name="Google Shape;21;p8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87112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8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8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757575"/>
              </a:buClr>
              <a:buSzPts val="1400"/>
              <a:buFont typeface="Arial"/>
              <a:buNone/>
              <a:defRPr sz="1200" b="0" i="0" u="none" strike="noStrike" cap="none">
                <a:solidFill>
                  <a:srgbClr val="757575"/>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8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757575"/>
              </a:buClr>
              <a:buSzPts val="1400"/>
              <a:buFont typeface="Arial"/>
              <a:buNone/>
              <a:defRPr sz="1200" b="0" i="0" u="none" strike="noStrike" cap="none">
                <a:solidFill>
                  <a:srgbClr val="757575"/>
                </a:solidFill>
                <a:latin typeface="Arial"/>
                <a:ea typeface="Arial"/>
                <a:cs typeface="Arial"/>
                <a:sym typeface="Arial"/>
              </a:defRPr>
            </a:lvl1pPr>
            <a:lvl2pPr marR="0" lvl="1"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8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757575"/>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5" name="Google Shape;15;p82"/>
          <p:cNvPicPr preferRelativeResize="0"/>
          <p:nvPr/>
        </p:nvPicPr>
        <p:blipFill rotWithShape="1">
          <a:blip r:embed="rId3">
            <a:alphaModFix/>
          </a:blip>
          <a:srcRect/>
          <a:stretch/>
        </p:blipFill>
        <p:spPr>
          <a:xfrm>
            <a:off x="8810263" y="6216634"/>
            <a:ext cx="3381737" cy="607498"/>
          </a:xfrm>
          <a:prstGeom prst="rect">
            <a:avLst/>
          </a:prstGeom>
          <a:noFill/>
          <a:ln>
            <a:noFill/>
          </a:ln>
        </p:spPr>
      </p:pic>
    </p:spTree>
    <p:extLst>
      <p:ext uri="{BB962C8B-B14F-4D97-AF65-F5344CB8AC3E}">
        <p14:creationId xmlns:p14="http://schemas.microsoft.com/office/powerpoint/2010/main" val="2793625523"/>
      </p:ext>
    </p:extLst>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doi.org/10.1126/science.abf6548" TargetMode="External"/><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9" name="Image 0" descr="preencoded.png">
            <a:extLst>
              <a:ext uri="{FF2B5EF4-FFF2-40B4-BE49-F238E27FC236}">
                <a16:creationId xmlns:a16="http://schemas.microsoft.com/office/drawing/2014/main" id="{F9FCB32A-19F5-4723-C475-5CABD5A922F0}"/>
              </a:ext>
            </a:extLst>
          </p:cNvPr>
          <p:cNvPicPr>
            <a:picLocks noChangeAspect="1"/>
          </p:cNvPicPr>
          <p:nvPr/>
        </p:nvPicPr>
        <p:blipFill>
          <a:blip r:embed="rId3"/>
          <a:stretch>
            <a:fillRect/>
          </a:stretch>
        </p:blipFill>
        <p:spPr>
          <a:xfrm>
            <a:off x="0" y="-19319"/>
            <a:ext cx="4584879" cy="6877319"/>
          </a:xfrm>
          <a:prstGeom prst="rect">
            <a:avLst/>
          </a:prstGeom>
        </p:spPr>
      </p:pic>
      <p:sp>
        <p:nvSpPr>
          <p:cNvPr id="10" name="Text 0">
            <a:extLst>
              <a:ext uri="{FF2B5EF4-FFF2-40B4-BE49-F238E27FC236}">
                <a16:creationId xmlns:a16="http://schemas.microsoft.com/office/drawing/2014/main" id="{CB25FF7A-2550-8EFB-EBDC-F75D6E58963B}"/>
              </a:ext>
            </a:extLst>
          </p:cNvPr>
          <p:cNvSpPr/>
          <p:nvPr/>
        </p:nvSpPr>
        <p:spPr>
          <a:xfrm>
            <a:off x="4706612" y="949079"/>
            <a:ext cx="7562045" cy="2341474"/>
          </a:xfrm>
          <a:prstGeom prst="rect">
            <a:avLst/>
          </a:prstGeom>
          <a:noFill/>
          <a:ln/>
        </p:spPr>
        <p:txBody>
          <a:bodyPr wrap="square" lIns="0" tIns="0" rIns="0" bIns="0" rtlCol="0" anchor="t"/>
          <a:lstStyle/>
          <a:p>
            <a:pPr>
              <a:lnSpc>
                <a:spcPts val="5500"/>
              </a:lnSpc>
            </a:pPr>
            <a:r>
              <a:rPr lang="en-US" sz="3600" b="1" dirty="0">
                <a:solidFill>
                  <a:srgbClr val="000000"/>
                </a:solidFill>
                <a:latin typeface="Montserrat Bold" pitchFamily="34" charset="0"/>
                <a:ea typeface="Montserrat Bold" pitchFamily="34" charset="-122"/>
                <a:cs typeface="Montserrat Bold" pitchFamily="34" charset="-120"/>
              </a:rPr>
              <a:t>Revisiting Imaging Data: Extracting </a:t>
            </a:r>
            <a:r>
              <a:rPr lang="en-US" sz="3200" b="1" dirty="0">
                <a:solidFill>
                  <a:srgbClr val="000000"/>
                </a:solidFill>
                <a:latin typeface="Montserrat Bold" pitchFamily="34" charset="0"/>
                <a:ea typeface="Montserrat Bold" pitchFamily="34" charset="-122"/>
                <a:cs typeface="Montserrat Bold" pitchFamily="34" charset="-120"/>
              </a:rPr>
              <a:t>Quantitative</a:t>
            </a:r>
            <a:r>
              <a:rPr lang="en-US" sz="3600" b="1" dirty="0">
                <a:solidFill>
                  <a:srgbClr val="000000"/>
                </a:solidFill>
                <a:latin typeface="Montserrat Bold" pitchFamily="34" charset="0"/>
                <a:ea typeface="Montserrat Bold" pitchFamily="34" charset="-122"/>
                <a:cs typeface="Montserrat Bold" pitchFamily="34" charset="-120"/>
              </a:rPr>
              <a:t> Insights into Cellular Processes</a:t>
            </a:r>
            <a:endParaRPr lang="en-US" sz="3600" dirty="0">
              <a:solidFill>
                <a:prstClr val="black"/>
              </a:solidFill>
              <a:latin typeface="Aptos" panose="02110004020202020204"/>
            </a:endParaRPr>
          </a:p>
        </p:txBody>
      </p:sp>
      <p:sp>
        <p:nvSpPr>
          <p:cNvPr id="11" name="Text 1">
            <a:extLst>
              <a:ext uri="{FF2B5EF4-FFF2-40B4-BE49-F238E27FC236}">
                <a16:creationId xmlns:a16="http://schemas.microsoft.com/office/drawing/2014/main" id="{A2D55878-E4AD-3CC4-08C4-33F76AC70363}"/>
              </a:ext>
            </a:extLst>
          </p:cNvPr>
          <p:cNvSpPr/>
          <p:nvPr/>
        </p:nvSpPr>
        <p:spPr>
          <a:xfrm>
            <a:off x="6433911" y="4529608"/>
            <a:ext cx="4191160" cy="370165"/>
          </a:xfrm>
          <a:prstGeom prst="rect">
            <a:avLst/>
          </a:prstGeom>
          <a:noFill/>
          <a:ln/>
        </p:spPr>
        <p:txBody>
          <a:bodyPr wrap="none" lIns="0" tIns="0" rIns="0" bIns="0" rtlCol="0" anchor="t"/>
          <a:lstStyle/>
          <a:p>
            <a:pPr>
              <a:lnSpc>
                <a:spcPts val="2900"/>
              </a:lnSpc>
            </a:pPr>
            <a:r>
              <a:rPr lang="en-US" sz="2400" dirty="0">
                <a:solidFill>
                  <a:srgbClr val="3D3838"/>
                </a:solidFill>
                <a:latin typeface="Source Sans Pro" pitchFamily="34" charset="0"/>
                <a:ea typeface="Source Sans Pro" pitchFamily="34" charset="-122"/>
                <a:cs typeface="Source Sans Pro" pitchFamily="34" charset="-120"/>
              </a:rPr>
              <a:t>NCEMS 2025 Focus Area Session</a:t>
            </a:r>
            <a:endParaRPr lang="en-US" sz="2400" dirty="0">
              <a:solidFill>
                <a:prstClr val="black"/>
              </a:solidFill>
              <a:latin typeface="Aptos" panose="02110004020202020204"/>
            </a:endParaRPr>
          </a:p>
        </p:txBody>
      </p:sp>
      <p:sp>
        <p:nvSpPr>
          <p:cNvPr id="12" name="Text 2">
            <a:extLst>
              <a:ext uri="{FF2B5EF4-FFF2-40B4-BE49-F238E27FC236}">
                <a16:creationId xmlns:a16="http://schemas.microsoft.com/office/drawing/2014/main" id="{BE243A08-C836-5D26-EB70-F17E385AEF09}"/>
              </a:ext>
            </a:extLst>
          </p:cNvPr>
          <p:cNvSpPr/>
          <p:nvPr/>
        </p:nvSpPr>
        <p:spPr>
          <a:xfrm>
            <a:off x="6350199" y="5486519"/>
            <a:ext cx="4584878" cy="370165"/>
          </a:xfrm>
          <a:prstGeom prst="rect">
            <a:avLst/>
          </a:prstGeom>
          <a:noFill/>
          <a:ln/>
        </p:spPr>
        <p:txBody>
          <a:bodyPr wrap="none" lIns="0" tIns="0" rIns="0" bIns="0" rtlCol="0" anchor="t"/>
          <a:lstStyle/>
          <a:p>
            <a:pPr>
              <a:lnSpc>
                <a:spcPts val="2900"/>
              </a:lnSpc>
            </a:pPr>
            <a:r>
              <a:rPr lang="en-US" sz="2400" dirty="0">
                <a:solidFill>
                  <a:srgbClr val="3D3838"/>
                </a:solidFill>
                <a:latin typeface="Source Sans Pro" pitchFamily="34" charset="0"/>
                <a:ea typeface="Source Sans Pro" pitchFamily="34" charset="-122"/>
                <a:cs typeface="Source Sans Pro" pitchFamily="34" charset="-120"/>
              </a:rPr>
              <a:t>Tai-Yen Chen, University of Houston</a:t>
            </a:r>
            <a:endParaRPr lang="en-US" sz="2400" dirty="0">
              <a:solidFill>
                <a:prstClr val="black"/>
              </a:solidFill>
              <a:latin typeface="Aptos" panose="02110004020202020204"/>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4">
          <a:extLst>
            <a:ext uri="{FF2B5EF4-FFF2-40B4-BE49-F238E27FC236}">
              <a16:creationId xmlns:a16="http://schemas.microsoft.com/office/drawing/2014/main" id="{ACB8B030-B359-44C9-E58F-A6B4217EBAC9}"/>
            </a:ext>
          </a:extLst>
        </p:cNvPr>
        <p:cNvGrpSpPr/>
        <p:nvPr/>
      </p:nvGrpSpPr>
      <p:grpSpPr>
        <a:xfrm>
          <a:off x="0" y="0"/>
          <a:ext cx="0" cy="0"/>
          <a:chOff x="0" y="0"/>
          <a:chExt cx="0" cy="0"/>
        </a:xfrm>
      </p:grpSpPr>
      <p:sp>
        <p:nvSpPr>
          <p:cNvPr id="2" name="Google Shape;240;p10">
            <a:extLst>
              <a:ext uri="{FF2B5EF4-FFF2-40B4-BE49-F238E27FC236}">
                <a16:creationId xmlns:a16="http://schemas.microsoft.com/office/drawing/2014/main" id="{285E400A-412E-8F50-A7FC-593FD3AE0A79}"/>
              </a:ext>
            </a:extLst>
          </p:cNvPr>
          <p:cNvSpPr txBox="1"/>
          <p:nvPr/>
        </p:nvSpPr>
        <p:spPr>
          <a:xfrm>
            <a:off x="2395728" y="0"/>
            <a:ext cx="8304900" cy="585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23047"/>
              </a:buClr>
              <a:buSzPts val="3200"/>
              <a:buFont typeface="Arial"/>
              <a:buNone/>
              <a:tabLst/>
              <a:defRPr/>
            </a:pPr>
            <a:r>
              <a:rPr kumimoji="0" lang="en-US" sz="3200" b="0" i="0" u="none" strike="noStrike" kern="0" cap="none" spc="0" normalizeH="0" baseline="0" noProof="0" dirty="0">
                <a:ln>
                  <a:noFill/>
                </a:ln>
                <a:solidFill>
                  <a:srgbClr val="023047"/>
                </a:solidFill>
                <a:effectLst/>
                <a:uLnTx/>
                <a:uFillTx/>
                <a:latin typeface="Arial"/>
                <a:ea typeface="Arial"/>
                <a:cs typeface="Arial"/>
                <a:sym typeface="Arial"/>
              </a:rPr>
              <a:t>Schedule for your Focus Area Session</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3" name="Google Shape;242;p10">
            <a:extLst>
              <a:ext uri="{FF2B5EF4-FFF2-40B4-BE49-F238E27FC236}">
                <a16:creationId xmlns:a16="http://schemas.microsoft.com/office/drawing/2014/main" id="{226624A0-30AF-5DF0-A700-F5FCDEF9A3ED}"/>
              </a:ext>
            </a:extLst>
          </p:cNvPr>
          <p:cNvGraphicFramePr/>
          <p:nvPr/>
        </p:nvGraphicFramePr>
        <p:xfrm>
          <a:off x="108275" y="678557"/>
          <a:ext cx="11975450" cy="5500885"/>
        </p:xfrm>
        <a:graphic>
          <a:graphicData uri="http://schemas.openxmlformats.org/drawingml/2006/table">
            <a:tbl>
              <a:tblPr firstRow="1" bandRow="1">
                <a:noFill/>
              </a:tblPr>
              <a:tblGrid>
                <a:gridCol w="1243075">
                  <a:extLst>
                    <a:ext uri="{9D8B030D-6E8A-4147-A177-3AD203B41FA5}">
                      <a16:colId xmlns:a16="http://schemas.microsoft.com/office/drawing/2014/main" val="20000"/>
                    </a:ext>
                  </a:extLst>
                </a:gridCol>
                <a:gridCol w="8820550">
                  <a:extLst>
                    <a:ext uri="{9D8B030D-6E8A-4147-A177-3AD203B41FA5}">
                      <a16:colId xmlns:a16="http://schemas.microsoft.com/office/drawing/2014/main" val="20001"/>
                    </a:ext>
                  </a:extLst>
                </a:gridCol>
                <a:gridCol w="1911825">
                  <a:extLst>
                    <a:ext uri="{9D8B030D-6E8A-4147-A177-3AD203B41FA5}">
                      <a16:colId xmlns:a16="http://schemas.microsoft.com/office/drawing/2014/main" val="20002"/>
                    </a:ext>
                  </a:extLst>
                </a:gridCol>
              </a:tblGrid>
              <a:tr h="361725">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solidFill>
                            <a:schemeClr val="bg1"/>
                          </a:solidFill>
                        </a:rPr>
                        <a:t>Time</a:t>
                      </a:r>
                      <a:endParaRPr sz="1400" u="none" strike="noStrike" cap="none" dirty="0">
                        <a:solidFill>
                          <a:schemeClr val="bg1"/>
                        </a:solidFill>
                      </a:endParaRPr>
                    </a:p>
                  </a:txBody>
                  <a:tcPr marL="91450" marR="91450" marT="45725" marB="45725" anchor="ctr">
                    <a:solidFill>
                      <a:srgbClr val="023047"/>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solidFill>
                            <a:schemeClr val="bg1"/>
                          </a:solidFill>
                        </a:rPr>
                        <a:t>Description</a:t>
                      </a:r>
                      <a:endParaRPr sz="1400" u="none" strike="noStrike" cap="none" dirty="0">
                        <a:solidFill>
                          <a:schemeClr val="bg1"/>
                        </a:solidFill>
                      </a:endParaRPr>
                    </a:p>
                  </a:txBody>
                  <a:tcPr marL="91450" marR="91450" marT="45725" marB="45725" anchor="ctr">
                    <a:solidFill>
                      <a:srgbClr val="023047"/>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solidFill>
                            <a:schemeClr val="bg1"/>
                          </a:solidFill>
                        </a:rPr>
                        <a:t>Duration (min)</a:t>
                      </a:r>
                      <a:endParaRPr sz="1400" u="none" strike="noStrike" cap="none" dirty="0">
                        <a:solidFill>
                          <a:schemeClr val="bg1"/>
                        </a:solidFill>
                      </a:endParaRPr>
                    </a:p>
                  </a:txBody>
                  <a:tcPr marL="91450" marR="91450" marT="45725" marB="45725" anchor="ctr">
                    <a:solidFill>
                      <a:srgbClr val="023047"/>
                    </a:solidFill>
                  </a:tcPr>
                </a:tc>
                <a:extLst>
                  <a:ext uri="{0D108BD9-81ED-4DB2-BD59-A6C34878D82A}">
                    <a16:rowId xmlns:a16="http://schemas.microsoft.com/office/drawing/2014/main" val="10000"/>
                  </a:ext>
                </a:extLst>
              </a:tr>
              <a:tr h="813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0:00 - 0:15</a:t>
                      </a:r>
                      <a:endParaRPr sz="14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Introduction:</a:t>
                      </a:r>
                      <a:r>
                        <a:rPr lang="en-US" sz="1400" u="none" strike="noStrike" cap="none"/>
                        <a:t> Brief introduction by the Session Lead(s) giving an overview of the format, goals, and the topic of the session. The overall topic area and direction of field will be described. </a:t>
                      </a:r>
                      <a:endParaRPr sz="1400" u="none" strike="noStrike" cap="none"/>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15 </a:t>
                      </a:r>
                      <a:endParaRPr sz="1400" u="none" strike="noStrike" cap="none"/>
                    </a:p>
                  </a:txBody>
                  <a:tcPr marL="91425" marR="91425" marT="91425" marB="91425" anchor="ctr"/>
                </a:tc>
                <a:extLst>
                  <a:ext uri="{0D108BD9-81ED-4DB2-BD59-A6C34878D82A}">
                    <a16:rowId xmlns:a16="http://schemas.microsoft.com/office/drawing/2014/main" val="10001"/>
                  </a:ext>
                </a:extLst>
              </a:tr>
              <a:tr h="1024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0:15 - 0:45</a:t>
                      </a:r>
                      <a:endParaRPr sz="14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Breakout Brainstorm:</a:t>
                      </a:r>
                      <a:r>
                        <a:rPr lang="en-US" sz="1400" u="none" strike="noStrike" cap="none"/>
                        <a:t> Participants are randomly split into groups (limit of 5 max) to generate community-scale </a:t>
                      </a:r>
                      <a:r>
                        <a:rPr lang="en-US" sz="1400" u="none" strike="noStrike" cap="none">
                          <a:solidFill>
                            <a:schemeClr val="dk1"/>
                          </a:solidFill>
                        </a:rPr>
                        <a:t>synthesis </a:t>
                      </a:r>
                      <a:r>
                        <a:rPr lang="en-US" sz="1400" u="none" strike="noStrike" cap="none"/>
                        <a:t>research questions related to the Focus Area topic. Each group member gets one vote to put towards a question that they would personally like to work on. The top two questions are submitted via Google Forms/Qualtrics.</a:t>
                      </a:r>
                      <a:endParaRPr sz="1400" u="none" strike="noStrike" cap="none"/>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30 </a:t>
                      </a:r>
                      <a:endParaRPr sz="1400" u="none" strike="noStrike" cap="none"/>
                    </a:p>
                  </a:txBody>
                  <a:tcPr marL="91425" marR="91425" marT="91425" marB="91425" anchor="ctr"/>
                </a:tc>
                <a:extLst>
                  <a:ext uri="{0D108BD9-81ED-4DB2-BD59-A6C34878D82A}">
                    <a16:rowId xmlns:a16="http://schemas.microsoft.com/office/drawing/2014/main" val="10002"/>
                  </a:ext>
                </a:extLst>
              </a:tr>
              <a:tr h="602825">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0:45 - 0:55</a:t>
                      </a:r>
                      <a:endParaRPr sz="14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Break:</a:t>
                      </a:r>
                      <a:r>
                        <a:rPr lang="en-US" sz="1400" u="none" strike="noStrike" cap="none"/>
                        <a:t> Participants get a 10-min break while lead(s) evaluate the questions submitted to remove duplicates.</a:t>
                      </a:r>
                      <a:endParaRPr sz="1400" u="none" strike="noStrike" cap="none"/>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10 </a:t>
                      </a:r>
                      <a:endParaRPr sz="1400" u="none" strike="noStrike" cap="none"/>
                    </a:p>
                  </a:txBody>
                  <a:tcPr marL="91425" marR="91425" marT="91425" marB="91425" anchor="ctr"/>
                </a:tc>
                <a:extLst>
                  <a:ext uri="{0D108BD9-81ED-4DB2-BD59-A6C34878D82A}">
                    <a16:rowId xmlns:a16="http://schemas.microsoft.com/office/drawing/2014/main" val="10003"/>
                  </a:ext>
                </a:extLst>
              </a:tr>
              <a:tr h="813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0:55 - 1:00</a:t>
                      </a:r>
                      <a:endParaRPr sz="14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Question Evaluation:</a:t>
                      </a:r>
                      <a:r>
                        <a:rPr lang="en-US" sz="1400" u="none" strike="noStrike" cap="none"/>
                        <a:t> Participants will look at all questions that emerge from the Breakout Brainstorm section and go to a question on which they are interested in working. Focus Area leads will help determine the areas to which those who want to work on different questions should go within the room.</a:t>
                      </a:r>
                      <a:endParaRPr sz="1400" u="none" strike="noStrike" cap="none"/>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5 </a:t>
                      </a:r>
                      <a:endParaRPr sz="1400" u="none" strike="noStrike" cap="none"/>
                    </a:p>
                  </a:txBody>
                  <a:tcPr marL="91425" marR="91425" marT="91425" marB="91425" anchor="ctr"/>
                </a:tc>
                <a:extLst>
                  <a:ext uri="{0D108BD9-81ED-4DB2-BD59-A6C34878D82A}">
                    <a16:rowId xmlns:a16="http://schemas.microsoft.com/office/drawing/2014/main" val="10004"/>
                  </a:ext>
                </a:extLst>
              </a:tr>
              <a:tr h="1024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1:00 - 1:45</a:t>
                      </a:r>
                      <a:endParaRPr sz="14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Exploration:</a:t>
                      </a:r>
                      <a:r>
                        <a:rPr lang="en-US" sz="1400" u="none" strike="noStrike" cap="none"/>
                        <a:t> Participants discuss the questions and see if there is alignment; if there is not, move to another question of interest or start another group on a more focused approach to the question. Every 15 minutes, participants will be encouraged to look for another question of interest, but it is up to them to decide if they want to stick with the current option, explore other questions, or join the open discussion.</a:t>
                      </a:r>
                      <a:endParaRPr sz="1400" u="none" strike="noStrike" cap="none"/>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45 </a:t>
                      </a:r>
                      <a:endParaRPr sz="1400" u="none" strike="noStrike" cap="none"/>
                    </a:p>
                  </a:txBody>
                  <a:tcPr marL="91425" marR="91425" marT="91425" marB="91425" anchor="ctr"/>
                </a:tc>
                <a:extLst>
                  <a:ext uri="{0D108BD9-81ED-4DB2-BD59-A6C34878D82A}">
                    <a16:rowId xmlns:a16="http://schemas.microsoft.com/office/drawing/2014/main" val="10005"/>
                  </a:ext>
                </a:extLst>
              </a:tr>
              <a:tr h="813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1:45 - 2:00</a:t>
                      </a:r>
                      <a:endParaRPr sz="14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Convergence:</a:t>
                      </a:r>
                      <a:r>
                        <a:rPr lang="en-US" sz="1400" u="none" strike="noStrike" cap="none"/>
                        <a:t> Participants make a final decision on if there's a question around which they would like to form a nascent team. It is okay not to have a team or question(s) of interest, as there are other sessions. If participants want to lock-in this group, they may start the proto-proposal writing process.</a:t>
                      </a:r>
                      <a:endParaRPr sz="1400" u="none" strike="noStrike" cap="none"/>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t>15 </a:t>
                      </a:r>
                      <a:endParaRPr sz="1400" u="none" strike="noStrike" cap="none" dirty="0"/>
                    </a:p>
                  </a:txBody>
                  <a:tcPr marL="91425" marR="91425" marT="91425" marB="91425" anchor="ctr"/>
                </a:tc>
                <a:extLst>
                  <a:ext uri="{0D108BD9-81ED-4DB2-BD59-A6C34878D82A}">
                    <a16:rowId xmlns:a16="http://schemas.microsoft.com/office/drawing/2014/main" val="10006"/>
                  </a:ext>
                </a:extLst>
              </a:tr>
            </a:tbl>
          </a:graphicData>
        </a:graphic>
      </p:graphicFrame>
      <p:sp>
        <p:nvSpPr>
          <p:cNvPr id="4" name="Rectangle 3">
            <a:extLst>
              <a:ext uri="{FF2B5EF4-FFF2-40B4-BE49-F238E27FC236}">
                <a16:creationId xmlns:a16="http://schemas.microsoft.com/office/drawing/2014/main" id="{A2067171-ADE5-3215-FFBB-7499750E8DC6}"/>
              </a:ext>
            </a:extLst>
          </p:cNvPr>
          <p:cNvSpPr/>
          <p:nvPr/>
        </p:nvSpPr>
        <p:spPr>
          <a:xfrm>
            <a:off x="108275" y="3465574"/>
            <a:ext cx="11975450" cy="877825"/>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solidFill>
                  <a:srgbClr val="FF0000"/>
                </a:solidFill>
              </a:ln>
              <a:noFill/>
              <a:effectLst/>
              <a:uLnTx/>
              <a:uFillTx/>
              <a:latin typeface="Arial"/>
              <a:ea typeface="+mn-ea"/>
              <a:cs typeface="+mn-cs"/>
              <a:sym typeface="Arial"/>
            </a:endParaRPr>
          </a:p>
        </p:txBody>
      </p:sp>
    </p:spTree>
    <p:extLst>
      <p:ext uri="{BB962C8B-B14F-4D97-AF65-F5344CB8AC3E}">
        <p14:creationId xmlns:p14="http://schemas.microsoft.com/office/powerpoint/2010/main" val="881638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4">
          <a:extLst>
            <a:ext uri="{FF2B5EF4-FFF2-40B4-BE49-F238E27FC236}">
              <a16:creationId xmlns:a16="http://schemas.microsoft.com/office/drawing/2014/main" id="{B4E75D58-82D9-A2FA-1ED9-948CAED55EC3}"/>
            </a:ext>
          </a:extLst>
        </p:cNvPr>
        <p:cNvGrpSpPr/>
        <p:nvPr/>
      </p:nvGrpSpPr>
      <p:grpSpPr>
        <a:xfrm>
          <a:off x="0" y="0"/>
          <a:ext cx="0" cy="0"/>
          <a:chOff x="0" y="0"/>
          <a:chExt cx="0" cy="0"/>
        </a:xfrm>
      </p:grpSpPr>
      <p:sp>
        <p:nvSpPr>
          <p:cNvPr id="2" name="Google Shape;240;p10">
            <a:extLst>
              <a:ext uri="{FF2B5EF4-FFF2-40B4-BE49-F238E27FC236}">
                <a16:creationId xmlns:a16="http://schemas.microsoft.com/office/drawing/2014/main" id="{A1E95E33-CE8E-7BF9-DB8A-AF6BFDB53511}"/>
              </a:ext>
            </a:extLst>
          </p:cNvPr>
          <p:cNvSpPr txBox="1"/>
          <p:nvPr/>
        </p:nvSpPr>
        <p:spPr>
          <a:xfrm>
            <a:off x="2395728" y="0"/>
            <a:ext cx="8304900" cy="585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23047"/>
              </a:buClr>
              <a:buSzPts val="3200"/>
              <a:buFont typeface="Arial"/>
              <a:buNone/>
              <a:tabLst/>
              <a:defRPr/>
            </a:pPr>
            <a:r>
              <a:rPr kumimoji="0" lang="en-US" sz="3200" b="0" i="0" u="none" strike="noStrike" kern="0" cap="none" spc="0" normalizeH="0" baseline="0" noProof="0" dirty="0">
                <a:ln>
                  <a:noFill/>
                </a:ln>
                <a:solidFill>
                  <a:srgbClr val="023047"/>
                </a:solidFill>
                <a:effectLst/>
                <a:uLnTx/>
                <a:uFillTx/>
                <a:latin typeface="Arial"/>
                <a:ea typeface="Arial"/>
                <a:cs typeface="Arial"/>
                <a:sym typeface="Arial"/>
              </a:rPr>
              <a:t>Schedule for your Focus Area Session</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3" name="Google Shape;242;p10">
            <a:extLst>
              <a:ext uri="{FF2B5EF4-FFF2-40B4-BE49-F238E27FC236}">
                <a16:creationId xmlns:a16="http://schemas.microsoft.com/office/drawing/2014/main" id="{AD273E20-FDC1-8A09-7F6A-CD9DD2FAE07A}"/>
              </a:ext>
            </a:extLst>
          </p:cNvPr>
          <p:cNvGraphicFramePr/>
          <p:nvPr/>
        </p:nvGraphicFramePr>
        <p:xfrm>
          <a:off x="108275" y="678557"/>
          <a:ext cx="11975450" cy="5500885"/>
        </p:xfrm>
        <a:graphic>
          <a:graphicData uri="http://schemas.openxmlformats.org/drawingml/2006/table">
            <a:tbl>
              <a:tblPr firstRow="1" bandRow="1">
                <a:noFill/>
              </a:tblPr>
              <a:tblGrid>
                <a:gridCol w="1243075">
                  <a:extLst>
                    <a:ext uri="{9D8B030D-6E8A-4147-A177-3AD203B41FA5}">
                      <a16:colId xmlns:a16="http://schemas.microsoft.com/office/drawing/2014/main" val="20000"/>
                    </a:ext>
                  </a:extLst>
                </a:gridCol>
                <a:gridCol w="8820550">
                  <a:extLst>
                    <a:ext uri="{9D8B030D-6E8A-4147-A177-3AD203B41FA5}">
                      <a16:colId xmlns:a16="http://schemas.microsoft.com/office/drawing/2014/main" val="20001"/>
                    </a:ext>
                  </a:extLst>
                </a:gridCol>
                <a:gridCol w="1911825">
                  <a:extLst>
                    <a:ext uri="{9D8B030D-6E8A-4147-A177-3AD203B41FA5}">
                      <a16:colId xmlns:a16="http://schemas.microsoft.com/office/drawing/2014/main" val="20002"/>
                    </a:ext>
                  </a:extLst>
                </a:gridCol>
              </a:tblGrid>
              <a:tr h="361725">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solidFill>
                            <a:schemeClr val="bg1"/>
                          </a:solidFill>
                        </a:rPr>
                        <a:t>Time</a:t>
                      </a:r>
                      <a:endParaRPr sz="1400" u="none" strike="noStrike" cap="none" dirty="0">
                        <a:solidFill>
                          <a:schemeClr val="bg1"/>
                        </a:solidFill>
                      </a:endParaRPr>
                    </a:p>
                  </a:txBody>
                  <a:tcPr marL="91450" marR="91450" marT="45725" marB="45725" anchor="ctr">
                    <a:solidFill>
                      <a:srgbClr val="023047"/>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solidFill>
                            <a:schemeClr val="bg1"/>
                          </a:solidFill>
                        </a:rPr>
                        <a:t>Description</a:t>
                      </a:r>
                      <a:endParaRPr sz="1400" u="none" strike="noStrike" cap="none" dirty="0">
                        <a:solidFill>
                          <a:schemeClr val="bg1"/>
                        </a:solidFill>
                      </a:endParaRPr>
                    </a:p>
                  </a:txBody>
                  <a:tcPr marL="91450" marR="91450" marT="45725" marB="45725" anchor="ctr">
                    <a:solidFill>
                      <a:srgbClr val="023047"/>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solidFill>
                            <a:schemeClr val="bg1"/>
                          </a:solidFill>
                        </a:rPr>
                        <a:t>Duration (min)</a:t>
                      </a:r>
                      <a:endParaRPr sz="1400" u="none" strike="noStrike" cap="none" dirty="0">
                        <a:solidFill>
                          <a:schemeClr val="bg1"/>
                        </a:solidFill>
                      </a:endParaRPr>
                    </a:p>
                  </a:txBody>
                  <a:tcPr marL="91450" marR="91450" marT="45725" marB="45725" anchor="ctr">
                    <a:solidFill>
                      <a:srgbClr val="023047"/>
                    </a:solidFill>
                  </a:tcPr>
                </a:tc>
                <a:extLst>
                  <a:ext uri="{0D108BD9-81ED-4DB2-BD59-A6C34878D82A}">
                    <a16:rowId xmlns:a16="http://schemas.microsoft.com/office/drawing/2014/main" val="10000"/>
                  </a:ext>
                </a:extLst>
              </a:tr>
              <a:tr h="813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0:00 - 0:15</a:t>
                      </a:r>
                      <a:endParaRPr sz="14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Introduction:</a:t>
                      </a:r>
                      <a:r>
                        <a:rPr lang="en-US" sz="1400" u="none" strike="noStrike" cap="none"/>
                        <a:t> Brief introduction by the Session Lead(s) giving an overview of the format, goals, and the topic of the session. The overall topic area and direction of field will be described. </a:t>
                      </a:r>
                      <a:endParaRPr sz="1400" u="none" strike="noStrike" cap="none"/>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15 </a:t>
                      </a:r>
                      <a:endParaRPr sz="1400" u="none" strike="noStrike" cap="none"/>
                    </a:p>
                  </a:txBody>
                  <a:tcPr marL="91425" marR="91425" marT="91425" marB="91425" anchor="ctr"/>
                </a:tc>
                <a:extLst>
                  <a:ext uri="{0D108BD9-81ED-4DB2-BD59-A6C34878D82A}">
                    <a16:rowId xmlns:a16="http://schemas.microsoft.com/office/drawing/2014/main" val="10001"/>
                  </a:ext>
                </a:extLst>
              </a:tr>
              <a:tr h="1024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0:15 - 0:45</a:t>
                      </a:r>
                      <a:endParaRPr sz="14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Breakout Brainstorm:</a:t>
                      </a:r>
                      <a:r>
                        <a:rPr lang="en-US" sz="1400" u="none" strike="noStrike" cap="none"/>
                        <a:t> Participants are randomly split into groups (limit of 5 max) to generate community-scale </a:t>
                      </a:r>
                      <a:r>
                        <a:rPr lang="en-US" sz="1400" u="none" strike="noStrike" cap="none">
                          <a:solidFill>
                            <a:schemeClr val="dk1"/>
                          </a:solidFill>
                        </a:rPr>
                        <a:t>synthesis </a:t>
                      </a:r>
                      <a:r>
                        <a:rPr lang="en-US" sz="1400" u="none" strike="noStrike" cap="none"/>
                        <a:t>research questions related to the Focus Area topic. Each group member gets one vote to put towards a question that they would personally like to work on. The top two questions are submitted via Google Forms/Qualtrics.</a:t>
                      </a:r>
                      <a:endParaRPr sz="1400" u="none" strike="noStrike" cap="none"/>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30 </a:t>
                      </a:r>
                      <a:endParaRPr sz="1400" u="none" strike="noStrike" cap="none"/>
                    </a:p>
                  </a:txBody>
                  <a:tcPr marL="91425" marR="91425" marT="91425" marB="91425" anchor="ctr"/>
                </a:tc>
                <a:extLst>
                  <a:ext uri="{0D108BD9-81ED-4DB2-BD59-A6C34878D82A}">
                    <a16:rowId xmlns:a16="http://schemas.microsoft.com/office/drawing/2014/main" val="10002"/>
                  </a:ext>
                </a:extLst>
              </a:tr>
              <a:tr h="602825">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0:45 - 0:55</a:t>
                      </a:r>
                      <a:endParaRPr sz="14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Break:</a:t>
                      </a:r>
                      <a:r>
                        <a:rPr lang="en-US" sz="1400" u="none" strike="noStrike" cap="none"/>
                        <a:t> Participants get a 10-min break while lead(s) evaluate the questions submitted to remove duplicates.</a:t>
                      </a:r>
                      <a:endParaRPr sz="1400" u="none" strike="noStrike" cap="none"/>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10 </a:t>
                      </a:r>
                      <a:endParaRPr sz="1400" u="none" strike="noStrike" cap="none"/>
                    </a:p>
                  </a:txBody>
                  <a:tcPr marL="91425" marR="91425" marT="91425" marB="91425" anchor="ctr"/>
                </a:tc>
                <a:extLst>
                  <a:ext uri="{0D108BD9-81ED-4DB2-BD59-A6C34878D82A}">
                    <a16:rowId xmlns:a16="http://schemas.microsoft.com/office/drawing/2014/main" val="10003"/>
                  </a:ext>
                </a:extLst>
              </a:tr>
              <a:tr h="813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0:55 - 1:00</a:t>
                      </a:r>
                      <a:endParaRPr sz="14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Question Evaluation:</a:t>
                      </a:r>
                      <a:r>
                        <a:rPr lang="en-US" sz="1400" u="none" strike="noStrike" cap="none"/>
                        <a:t> Participants will look at all questions that emerge from the Breakout Brainstorm section and go to a question on which they are interested in working. Focus Area leads will help determine the areas to which those who want to work on different questions should go within the room.</a:t>
                      </a:r>
                      <a:endParaRPr sz="1400" u="none" strike="noStrike" cap="none"/>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5 </a:t>
                      </a:r>
                      <a:endParaRPr sz="1400" u="none" strike="noStrike" cap="none"/>
                    </a:p>
                  </a:txBody>
                  <a:tcPr marL="91425" marR="91425" marT="91425" marB="91425" anchor="ctr"/>
                </a:tc>
                <a:extLst>
                  <a:ext uri="{0D108BD9-81ED-4DB2-BD59-A6C34878D82A}">
                    <a16:rowId xmlns:a16="http://schemas.microsoft.com/office/drawing/2014/main" val="10004"/>
                  </a:ext>
                </a:extLst>
              </a:tr>
              <a:tr h="1024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1:00 - 1:45</a:t>
                      </a:r>
                      <a:endParaRPr sz="14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Exploration:</a:t>
                      </a:r>
                      <a:r>
                        <a:rPr lang="en-US" sz="1400" u="none" strike="noStrike" cap="none"/>
                        <a:t> Participants discuss the questions and see if there is alignment; if there is not, move to another question of interest or start another group on a more focused approach to the question. Every 15 minutes, participants will be encouraged to look for another question of interest, but it is up to them to decide if they want to stick with the current option, explore other questions, or join the open discussion.</a:t>
                      </a:r>
                      <a:endParaRPr sz="1400" u="none" strike="noStrike" cap="none"/>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45 </a:t>
                      </a:r>
                      <a:endParaRPr sz="1400" u="none" strike="noStrike" cap="none"/>
                    </a:p>
                  </a:txBody>
                  <a:tcPr marL="91425" marR="91425" marT="91425" marB="91425" anchor="ctr"/>
                </a:tc>
                <a:extLst>
                  <a:ext uri="{0D108BD9-81ED-4DB2-BD59-A6C34878D82A}">
                    <a16:rowId xmlns:a16="http://schemas.microsoft.com/office/drawing/2014/main" val="10005"/>
                  </a:ext>
                </a:extLst>
              </a:tr>
              <a:tr h="813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1:45 - 2:00</a:t>
                      </a:r>
                      <a:endParaRPr sz="14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Convergence:</a:t>
                      </a:r>
                      <a:r>
                        <a:rPr lang="en-US" sz="1400" u="none" strike="noStrike" cap="none"/>
                        <a:t> Participants make a final decision on if there's a question around which they would like to form a nascent team. It is okay not to have a team or question(s) of interest, as there are other sessions. If participants want to lock-in this group, they may start the proto-proposal writing process.</a:t>
                      </a:r>
                      <a:endParaRPr sz="1400" u="none" strike="noStrike" cap="none"/>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t>15 </a:t>
                      </a:r>
                      <a:endParaRPr sz="1400" u="none" strike="noStrike" cap="none" dirty="0"/>
                    </a:p>
                  </a:txBody>
                  <a:tcPr marL="91425" marR="91425" marT="91425" marB="91425" anchor="ctr"/>
                </a:tc>
                <a:extLst>
                  <a:ext uri="{0D108BD9-81ED-4DB2-BD59-A6C34878D82A}">
                    <a16:rowId xmlns:a16="http://schemas.microsoft.com/office/drawing/2014/main" val="10006"/>
                  </a:ext>
                </a:extLst>
              </a:tr>
            </a:tbl>
          </a:graphicData>
        </a:graphic>
      </p:graphicFrame>
      <p:sp>
        <p:nvSpPr>
          <p:cNvPr id="4" name="Rectangle 3">
            <a:extLst>
              <a:ext uri="{FF2B5EF4-FFF2-40B4-BE49-F238E27FC236}">
                <a16:creationId xmlns:a16="http://schemas.microsoft.com/office/drawing/2014/main" id="{16881EB3-54C3-8DFD-ABF4-8FE6E72021CF}"/>
              </a:ext>
            </a:extLst>
          </p:cNvPr>
          <p:cNvSpPr/>
          <p:nvPr/>
        </p:nvSpPr>
        <p:spPr>
          <a:xfrm>
            <a:off x="108275" y="4306822"/>
            <a:ext cx="11975450" cy="1042418"/>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solidFill>
                  <a:srgbClr val="FF0000"/>
                </a:solidFill>
              </a:ln>
              <a:noFill/>
              <a:effectLst/>
              <a:uLnTx/>
              <a:uFillTx/>
              <a:latin typeface="Arial"/>
              <a:ea typeface="+mn-ea"/>
              <a:cs typeface="+mn-cs"/>
              <a:sym typeface="Arial"/>
            </a:endParaRPr>
          </a:p>
        </p:txBody>
      </p:sp>
    </p:spTree>
    <p:extLst>
      <p:ext uri="{BB962C8B-B14F-4D97-AF65-F5344CB8AC3E}">
        <p14:creationId xmlns:p14="http://schemas.microsoft.com/office/powerpoint/2010/main" val="1791017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4">
          <a:extLst>
            <a:ext uri="{FF2B5EF4-FFF2-40B4-BE49-F238E27FC236}">
              <a16:creationId xmlns:a16="http://schemas.microsoft.com/office/drawing/2014/main" id="{75F90F6F-7FE2-00EC-C16C-7A59384C22BF}"/>
            </a:ext>
          </a:extLst>
        </p:cNvPr>
        <p:cNvGrpSpPr/>
        <p:nvPr/>
      </p:nvGrpSpPr>
      <p:grpSpPr>
        <a:xfrm>
          <a:off x="0" y="0"/>
          <a:ext cx="0" cy="0"/>
          <a:chOff x="0" y="0"/>
          <a:chExt cx="0" cy="0"/>
        </a:xfrm>
      </p:grpSpPr>
      <p:sp>
        <p:nvSpPr>
          <p:cNvPr id="2" name="Google Shape;240;p10">
            <a:extLst>
              <a:ext uri="{FF2B5EF4-FFF2-40B4-BE49-F238E27FC236}">
                <a16:creationId xmlns:a16="http://schemas.microsoft.com/office/drawing/2014/main" id="{A06B763D-A338-8637-FA9D-F680BC01A6EB}"/>
              </a:ext>
            </a:extLst>
          </p:cNvPr>
          <p:cNvSpPr txBox="1"/>
          <p:nvPr/>
        </p:nvSpPr>
        <p:spPr>
          <a:xfrm>
            <a:off x="2395728" y="0"/>
            <a:ext cx="8304900" cy="585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23047"/>
              </a:buClr>
              <a:buSzPts val="3200"/>
              <a:buFont typeface="Arial"/>
              <a:buNone/>
              <a:tabLst/>
              <a:defRPr/>
            </a:pPr>
            <a:r>
              <a:rPr kumimoji="0" lang="en-US" sz="3200" b="0" i="0" u="none" strike="noStrike" kern="0" cap="none" spc="0" normalizeH="0" baseline="0" noProof="0" dirty="0">
                <a:ln>
                  <a:noFill/>
                </a:ln>
                <a:solidFill>
                  <a:srgbClr val="023047"/>
                </a:solidFill>
                <a:effectLst/>
                <a:uLnTx/>
                <a:uFillTx/>
                <a:latin typeface="Arial"/>
                <a:ea typeface="Arial"/>
                <a:cs typeface="Arial"/>
                <a:sym typeface="Arial"/>
              </a:rPr>
              <a:t>Schedule for your Focus Area Session</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3" name="Google Shape;242;p10">
            <a:extLst>
              <a:ext uri="{FF2B5EF4-FFF2-40B4-BE49-F238E27FC236}">
                <a16:creationId xmlns:a16="http://schemas.microsoft.com/office/drawing/2014/main" id="{81682512-C650-FA87-CF53-7CBC32962574}"/>
              </a:ext>
            </a:extLst>
          </p:cNvPr>
          <p:cNvGraphicFramePr/>
          <p:nvPr/>
        </p:nvGraphicFramePr>
        <p:xfrm>
          <a:off x="108275" y="678557"/>
          <a:ext cx="11975450" cy="5500885"/>
        </p:xfrm>
        <a:graphic>
          <a:graphicData uri="http://schemas.openxmlformats.org/drawingml/2006/table">
            <a:tbl>
              <a:tblPr firstRow="1" bandRow="1">
                <a:noFill/>
              </a:tblPr>
              <a:tblGrid>
                <a:gridCol w="1243075">
                  <a:extLst>
                    <a:ext uri="{9D8B030D-6E8A-4147-A177-3AD203B41FA5}">
                      <a16:colId xmlns:a16="http://schemas.microsoft.com/office/drawing/2014/main" val="20000"/>
                    </a:ext>
                  </a:extLst>
                </a:gridCol>
                <a:gridCol w="8820550">
                  <a:extLst>
                    <a:ext uri="{9D8B030D-6E8A-4147-A177-3AD203B41FA5}">
                      <a16:colId xmlns:a16="http://schemas.microsoft.com/office/drawing/2014/main" val="20001"/>
                    </a:ext>
                  </a:extLst>
                </a:gridCol>
                <a:gridCol w="1911825">
                  <a:extLst>
                    <a:ext uri="{9D8B030D-6E8A-4147-A177-3AD203B41FA5}">
                      <a16:colId xmlns:a16="http://schemas.microsoft.com/office/drawing/2014/main" val="20002"/>
                    </a:ext>
                  </a:extLst>
                </a:gridCol>
              </a:tblGrid>
              <a:tr h="361725">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solidFill>
                            <a:schemeClr val="bg1"/>
                          </a:solidFill>
                        </a:rPr>
                        <a:t>Time</a:t>
                      </a:r>
                      <a:endParaRPr sz="1400" u="none" strike="noStrike" cap="none" dirty="0">
                        <a:solidFill>
                          <a:schemeClr val="bg1"/>
                        </a:solidFill>
                      </a:endParaRPr>
                    </a:p>
                  </a:txBody>
                  <a:tcPr marL="91450" marR="91450" marT="45725" marB="45725" anchor="ctr">
                    <a:solidFill>
                      <a:srgbClr val="023047"/>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solidFill>
                            <a:schemeClr val="bg1"/>
                          </a:solidFill>
                        </a:rPr>
                        <a:t>Description</a:t>
                      </a:r>
                      <a:endParaRPr sz="1400" u="none" strike="noStrike" cap="none" dirty="0">
                        <a:solidFill>
                          <a:schemeClr val="bg1"/>
                        </a:solidFill>
                      </a:endParaRPr>
                    </a:p>
                  </a:txBody>
                  <a:tcPr marL="91450" marR="91450" marT="45725" marB="45725" anchor="ctr">
                    <a:solidFill>
                      <a:srgbClr val="023047"/>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solidFill>
                            <a:schemeClr val="bg1"/>
                          </a:solidFill>
                        </a:rPr>
                        <a:t>Duration (min)</a:t>
                      </a:r>
                      <a:endParaRPr sz="1400" u="none" strike="noStrike" cap="none" dirty="0">
                        <a:solidFill>
                          <a:schemeClr val="bg1"/>
                        </a:solidFill>
                      </a:endParaRPr>
                    </a:p>
                  </a:txBody>
                  <a:tcPr marL="91450" marR="91450" marT="45725" marB="45725" anchor="ctr">
                    <a:solidFill>
                      <a:srgbClr val="023047"/>
                    </a:solidFill>
                  </a:tcPr>
                </a:tc>
                <a:extLst>
                  <a:ext uri="{0D108BD9-81ED-4DB2-BD59-A6C34878D82A}">
                    <a16:rowId xmlns:a16="http://schemas.microsoft.com/office/drawing/2014/main" val="10000"/>
                  </a:ext>
                </a:extLst>
              </a:tr>
              <a:tr h="813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0:00 - 0:15</a:t>
                      </a:r>
                      <a:endParaRPr sz="14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Introduction:</a:t>
                      </a:r>
                      <a:r>
                        <a:rPr lang="en-US" sz="1400" u="none" strike="noStrike" cap="none"/>
                        <a:t> Brief introduction by the Session Lead(s) giving an overview of the format, goals, and the topic of the session. The overall topic area and direction of field will be described. </a:t>
                      </a:r>
                      <a:endParaRPr sz="1400" u="none" strike="noStrike" cap="none"/>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15 </a:t>
                      </a:r>
                      <a:endParaRPr sz="1400" u="none" strike="noStrike" cap="none"/>
                    </a:p>
                  </a:txBody>
                  <a:tcPr marL="91425" marR="91425" marT="91425" marB="91425" anchor="ctr"/>
                </a:tc>
                <a:extLst>
                  <a:ext uri="{0D108BD9-81ED-4DB2-BD59-A6C34878D82A}">
                    <a16:rowId xmlns:a16="http://schemas.microsoft.com/office/drawing/2014/main" val="10001"/>
                  </a:ext>
                </a:extLst>
              </a:tr>
              <a:tr h="1024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0:15 - 0:45</a:t>
                      </a:r>
                      <a:endParaRPr sz="14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Breakout Brainstorm:</a:t>
                      </a:r>
                      <a:r>
                        <a:rPr lang="en-US" sz="1400" u="none" strike="noStrike" cap="none"/>
                        <a:t> Participants are randomly split into groups (limit of 5 max) to generate community-scale </a:t>
                      </a:r>
                      <a:r>
                        <a:rPr lang="en-US" sz="1400" u="none" strike="noStrike" cap="none">
                          <a:solidFill>
                            <a:schemeClr val="dk1"/>
                          </a:solidFill>
                        </a:rPr>
                        <a:t>synthesis </a:t>
                      </a:r>
                      <a:r>
                        <a:rPr lang="en-US" sz="1400" u="none" strike="noStrike" cap="none"/>
                        <a:t>research questions related to the Focus Area topic. Each group member gets one vote to put towards a question that they would personally like to work on. The top two questions are submitted via Google Forms/Qualtrics.</a:t>
                      </a:r>
                      <a:endParaRPr sz="1400" u="none" strike="noStrike" cap="none"/>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30 </a:t>
                      </a:r>
                      <a:endParaRPr sz="1400" u="none" strike="noStrike" cap="none"/>
                    </a:p>
                  </a:txBody>
                  <a:tcPr marL="91425" marR="91425" marT="91425" marB="91425" anchor="ctr"/>
                </a:tc>
                <a:extLst>
                  <a:ext uri="{0D108BD9-81ED-4DB2-BD59-A6C34878D82A}">
                    <a16:rowId xmlns:a16="http://schemas.microsoft.com/office/drawing/2014/main" val="10002"/>
                  </a:ext>
                </a:extLst>
              </a:tr>
              <a:tr h="602825">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0:45 - 0:55</a:t>
                      </a:r>
                      <a:endParaRPr sz="14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Break:</a:t>
                      </a:r>
                      <a:r>
                        <a:rPr lang="en-US" sz="1400" u="none" strike="noStrike" cap="none"/>
                        <a:t> Participants get a 10-min break while lead(s) evaluate the questions submitted to remove duplicates.</a:t>
                      </a:r>
                      <a:endParaRPr sz="1400" u="none" strike="noStrike" cap="none"/>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10 </a:t>
                      </a:r>
                      <a:endParaRPr sz="1400" u="none" strike="noStrike" cap="none"/>
                    </a:p>
                  </a:txBody>
                  <a:tcPr marL="91425" marR="91425" marT="91425" marB="91425" anchor="ctr"/>
                </a:tc>
                <a:extLst>
                  <a:ext uri="{0D108BD9-81ED-4DB2-BD59-A6C34878D82A}">
                    <a16:rowId xmlns:a16="http://schemas.microsoft.com/office/drawing/2014/main" val="10003"/>
                  </a:ext>
                </a:extLst>
              </a:tr>
              <a:tr h="813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0:55 - 1:00</a:t>
                      </a:r>
                      <a:endParaRPr sz="14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Question Evaluation:</a:t>
                      </a:r>
                      <a:r>
                        <a:rPr lang="en-US" sz="1400" u="none" strike="noStrike" cap="none"/>
                        <a:t> Participants will look at all questions that emerge from the Breakout Brainstorm section and go to a question on which they are interested in working. Focus Area leads will help determine the areas to which those who want to work on different questions should go within the room.</a:t>
                      </a:r>
                      <a:endParaRPr sz="1400" u="none" strike="noStrike" cap="none"/>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5 </a:t>
                      </a:r>
                      <a:endParaRPr sz="1400" u="none" strike="noStrike" cap="none"/>
                    </a:p>
                  </a:txBody>
                  <a:tcPr marL="91425" marR="91425" marT="91425" marB="91425" anchor="ctr"/>
                </a:tc>
                <a:extLst>
                  <a:ext uri="{0D108BD9-81ED-4DB2-BD59-A6C34878D82A}">
                    <a16:rowId xmlns:a16="http://schemas.microsoft.com/office/drawing/2014/main" val="10004"/>
                  </a:ext>
                </a:extLst>
              </a:tr>
              <a:tr h="1024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1:00 - 1:45</a:t>
                      </a:r>
                      <a:endParaRPr sz="14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Exploration:</a:t>
                      </a:r>
                      <a:r>
                        <a:rPr lang="en-US" sz="1400" u="none" strike="noStrike" cap="none"/>
                        <a:t> Participants discuss the questions and see if there is alignment; if there is not, move to another question of interest or start another group on a more focused approach to the question. Every 15 minutes, participants will be encouraged to look for another question of interest, but it is up to them to decide if they want to stick with the current option, explore other questions, or join the open discussion.</a:t>
                      </a:r>
                      <a:endParaRPr sz="1400" u="none" strike="noStrike" cap="none"/>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45 </a:t>
                      </a:r>
                      <a:endParaRPr sz="1400" u="none" strike="noStrike" cap="none"/>
                    </a:p>
                  </a:txBody>
                  <a:tcPr marL="91425" marR="91425" marT="91425" marB="91425" anchor="ctr"/>
                </a:tc>
                <a:extLst>
                  <a:ext uri="{0D108BD9-81ED-4DB2-BD59-A6C34878D82A}">
                    <a16:rowId xmlns:a16="http://schemas.microsoft.com/office/drawing/2014/main" val="10005"/>
                  </a:ext>
                </a:extLst>
              </a:tr>
              <a:tr h="813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1:45 - 2:00</a:t>
                      </a:r>
                      <a:endParaRPr sz="14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Convergence:</a:t>
                      </a:r>
                      <a:r>
                        <a:rPr lang="en-US" sz="1400" u="none" strike="noStrike" cap="none"/>
                        <a:t> Participants make a final decision on if there's a question around which they would like to form a nascent team. It is okay not to have a team or question(s) of interest, as there are other sessions. If participants want to lock-in this group, they may start the proto-proposal writing process.</a:t>
                      </a:r>
                      <a:endParaRPr sz="1400" u="none" strike="noStrike" cap="none"/>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t>15 </a:t>
                      </a:r>
                      <a:endParaRPr sz="1400" u="none" strike="noStrike" cap="none" dirty="0"/>
                    </a:p>
                  </a:txBody>
                  <a:tcPr marL="91425" marR="91425" marT="91425" marB="91425" anchor="ctr"/>
                </a:tc>
                <a:extLst>
                  <a:ext uri="{0D108BD9-81ED-4DB2-BD59-A6C34878D82A}">
                    <a16:rowId xmlns:a16="http://schemas.microsoft.com/office/drawing/2014/main" val="10006"/>
                  </a:ext>
                </a:extLst>
              </a:tr>
            </a:tbl>
          </a:graphicData>
        </a:graphic>
      </p:graphicFrame>
      <p:sp>
        <p:nvSpPr>
          <p:cNvPr id="4" name="Rectangle 3">
            <a:extLst>
              <a:ext uri="{FF2B5EF4-FFF2-40B4-BE49-F238E27FC236}">
                <a16:creationId xmlns:a16="http://schemas.microsoft.com/office/drawing/2014/main" id="{17F58FB9-1CC1-FE15-ECC1-4A61C5E27AC4}"/>
              </a:ext>
            </a:extLst>
          </p:cNvPr>
          <p:cNvSpPr/>
          <p:nvPr/>
        </p:nvSpPr>
        <p:spPr>
          <a:xfrm>
            <a:off x="108275" y="5367528"/>
            <a:ext cx="11975450" cy="811914"/>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solidFill>
                  <a:srgbClr val="FF0000"/>
                </a:solidFill>
              </a:ln>
              <a:noFill/>
              <a:effectLst/>
              <a:uLnTx/>
              <a:uFillTx/>
              <a:latin typeface="Arial"/>
              <a:ea typeface="+mn-ea"/>
              <a:cs typeface="+mn-cs"/>
              <a:sym typeface="Arial"/>
            </a:endParaRPr>
          </a:p>
        </p:txBody>
      </p:sp>
    </p:spTree>
    <p:extLst>
      <p:ext uri="{BB962C8B-B14F-4D97-AF65-F5344CB8AC3E}">
        <p14:creationId xmlns:p14="http://schemas.microsoft.com/office/powerpoint/2010/main" val="3084245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4">
          <a:extLst>
            <a:ext uri="{FF2B5EF4-FFF2-40B4-BE49-F238E27FC236}">
              <a16:creationId xmlns:a16="http://schemas.microsoft.com/office/drawing/2014/main" id="{B66B410F-823D-FA51-7006-E64FB7B5AA7D}"/>
            </a:ext>
          </a:extLst>
        </p:cNvPr>
        <p:cNvGrpSpPr/>
        <p:nvPr/>
      </p:nvGrpSpPr>
      <p:grpSpPr>
        <a:xfrm>
          <a:off x="0" y="0"/>
          <a:ext cx="0" cy="0"/>
          <a:chOff x="0" y="0"/>
          <a:chExt cx="0" cy="0"/>
        </a:xfrm>
      </p:grpSpPr>
      <p:sp>
        <p:nvSpPr>
          <p:cNvPr id="8" name="Google Shape;181;p3">
            <a:extLst>
              <a:ext uri="{FF2B5EF4-FFF2-40B4-BE49-F238E27FC236}">
                <a16:creationId xmlns:a16="http://schemas.microsoft.com/office/drawing/2014/main" id="{A00978BE-E16D-47C1-B0A0-254D5A6A1FBF}"/>
              </a:ext>
            </a:extLst>
          </p:cNvPr>
          <p:cNvSpPr txBox="1"/>
          <p:nvPr/>
        </p:nvSpPr>
        <p:spPr>
          <a:xfrm>
            <a:off x="287250" y="1016390"/>
            <a:ext cx="11617500" cy="53714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600"/>
              </a:spcBef>
              <a:spcAft>
                <a:spcPts val="1200"/>
              </a:spcAft>
              <a:buClr>
                <a:srgbClr val="000000"/>
              </a:buClr>
              <a:buSzPts val="2400"/>
              <a:buFont typeface="Arial"/>
              <a:buNone/>
              <a:tabLst/>
              <a:defRPr/>
            </a:pPr>
            <a:r>
              <a:rPr kumimoji="0" lang="en-US" sz="2000" b="1" i="0" u="none" strike="noStrike" kern="0" cap="none" spc="0" normalizeH="0" baseline="0" noProof="0" dirty="0">
                <a:ln>
                  <a:noFill/>
                </a:ln>
                <a:solidFill>
                  <a:srgbClr val="0E2841"/>
                </a:solidFill>
                <a:effectLst/>
                <a:uLnTx/>
                <a:uFillTx/>
                <a:latin typeface="Arial"/>
                <a:ea typeface="Arial"/>
                <a:cs typeface="Arial"/>
                <a:sym typeface="Arial"/>
              </a:rPr>
              <a:t>Goals</a:t>
            </a:r>
            <a:r>
              <a:rPr kumimoji="0" lang="en-US" sz="2000" b="0" i="0" u="none" strike="noStrike" kern="0" cap="none" spc="0" normalizeH="0" baseline="0" noProof="0" dirty="0">
                <a:ln>
                  <a:noFill/>
                </a:ln>
                <a:solidFill>
                  <a:srgbClr val="0E2841"/>
                </a:solidFill>
                <a:effectLst/>
                <a:uLnTx/>
                <a:uFillTx/>
                <a:latin typeface="Arial"/>
                <a:ea typeface="Arial"/>
                <a:cs typeface="Arial"/>
                <a:sym typeface="Arial"/>
              </a:rPr>
              <a:t>: </a:t>
            </a:r>
          </a:p>
          <a:p>
            <a:pPr marL="0" marR="0" lvl="0" indent="0" algn="l" defTabSz="914400" rtl="0" eaLnBrk="1" fontAlgn="auto" latinLnBrk="0" hangingPunct="1">
              <a:lnSpc>
                <a:spcPct val="90000"/>
              </a:lnSpc>
              <a:spcBef>
                <a:spcPts val="600"/>
              </a:spcBef>
              <a:spcAft>
                <a:spcPts val="1200"/>
              </a:spcAft>
              <a:buClr>
                <a:srgbClr val="000000"/>
              </a:buClr>
              <a:buSzPts val="2400"/>
              <a:buFont typeface="Arial"/>
              <a:buNone/>
              <a:tabLst/>
              <a:defRPr/>
            </a:pPr>
            <a:r>
              <a:rPr kumimoji="0" lang="en-US" sz="2000" b="0" i="0" u="none" strike="noStrike" kern="0" cap="none" spc="0" normalizeH="0" baseline="0" noProof="0" dirty="0">
                <a:ln>
                  <a:noFill/>
                </a:ln>
                <a:solidFill>
                  <a:srgbClr val="0E2841"/>
                </a:solidFill>
                <a:effectLst/>
                <a:uLnTx/>
                <a:uFillTx/>
                <a:latin typeface="Arial"/>
                <a:cs typeface="Arial"/>
                <a:sym typeface="Arial"/>
              </a:rPr>
              <a:t>	- Brainstorm &amp; identify community-scale synthesis opportunities that </a:t>
            </a:r>
            <a:r>
              <a:rPr kumimoji="0" lang="en-US" sz="2000" b="0" i="1" u="none" strike="noStrike" kern="0" cap="none" spc="0" normalizeH="0" baseline="0" noProof="0" dirty="0">
                <a:ln>
                  <a:noFill/>
                </a:ln>
                <a:solidFill>
                  <a:srgbClr val="0E2841"/>
                </a:solidFill>
                <a:effectLst/>
                <a:uLnTx/>
                <a:uFillTx/>
                <a:latin typeface="Arial"/>
                <a:cs typeface="Arial"/>
                <a:sym typeface="Arial"/>
              </a:rPr>
              <a:t>you </a:t>
            </a:r>
            <a:r>
              <a:rPr kumimoji="0" lang="en-US" sz="2000" b="0" i="0" u="none" strike="noStrike" kern="0" cap="none" spc="0" normalizeH="0" baseline="0" noProof="0" dirty="0">
                <a:ln>
                  <a:noFill/>
                </a:ln>
                <a:solidFill>
                  <a:srgbClr val="0E2841"/>
                </a:solidFill>
                <a:effectLst/>
                <a:uLnTx/>
                <a:uFillTx/>
                <a:latin typeface="Arial"/>
                <a:cs typeface="Arial"/>
                <a:sym typeface="Arial"/>
              </a:rPr>
              <a:t>are interested in</a:t>
            </a:r>
          </a:p>
          <a:p>
            <a:pPr marL="0" marR="0" lvl="0" indent="0" algn="l" defTabSz="914400" rtl="0" eaLnBrk="1" fontAlgn="auto" latinLnBrk="0" hangingPunct="1">
              <a:lnSpc>
                <a:spcPct val="90000"/>
              </a:lnSpc>
              <a:spcBef>
                <a:spcPts val="600"/>
              </a:spcBef>
              <a:spcAft>
                <a:spcPts val="1200"/>
              </a:spcAft>
              <a:buClr>
                <a:srgbClr val="000000"/>
              </a:buClr>
              <a:buSzPts val="2400"/>
              <a:buFont typeface="Arial"/>
              <a:buNone/>
              <a:tabLst/>
              <a:defRPr/>
            </a:pPr>
            <a:r>
              <a:rPr kumimoji="0" lang="en-US" sz="2000" b="0" i="0" u="none" strike="noStrike" kern="0" cap="none" spc="0" normalizeH="0" baseline="0" noProof="0" dirty="0">
                <a:ln>
                  <a:noFill/>
                </a:ln>
                <a:solidFill>
                  <a:srgbClr val="0E2841"/>
                </a:solidFill>
                <a:effectLst/>
                <a:uLnTx/>
                <a:uFillTx/>
                <a:latin typeface="Arial"/>
                <a:cs typeface="Arial"/>
                <a:sym typeface="Arial"/>
              </a:rPr>
              <a:t>	- Catalyze the formation of nascent teams to write 2-page proto-proposal by end of summit</a:t>
            </a:r>
            <a:endParaRPr kumimoji="0" sz="2000" b="0" i="0" u="none" strike="noStrike" kern="0" cap="none" spc="0" normalizeH="0" baseline="0" noProof="0" dirty="0">
              <a:ln>
                <a:noFill/>
              </a:ln>
              <a:solidFill>
                <a:srgbClr val="0E2841"/>
              </a:solidFill>
              <a:effectLst/>
              <a:uLnTx/>
              <a:uFillTx/>
              <a:latin typeface="Arial"/>
              <a:cs typeface="Arial"/>
              <a:sym typeface="Arial"/>
            </a:endParaRPr>
          </a:p>
          <a:p>
            <a:pPr marL="0" marR="0" lvl="0" indent="0" algn="l" defTabSz="914400" rtl="0" eaLnBrk="1" fontAlgn="auto" latinLnBrk="0" hangingPunct="1">
              <a:lnSpc>
                <a:spcPct val="90000"/>
              </a:lnSpc>
              <a:spcBef>
                <a:spcPts val="1000"/>
              </a:spcBef>
              <a:spcAft>
                <a:spcPts val="0"/>
              </a:spcAft>
              <a:buClr>
                <a:srgbClr val="FFFFFF"/>
              </a:buClr>
              <a:buSzPts val="2400"/>
              <a:buFont typeface="Arial"/>
              <a:buNone/>
              <a:tabLst/>
              <a:defRPr/>
            </a:pPr>
            <a:r>
              <a:rPr kumimoji="0" lang="en-US" sz="2000" b="1" i="0" u="none" strike="noStrike" kern="0" cap="none" spc="0" normalizeH="0" baseline="0" noProof="0" dirty="0">
                <a:ln>
                  <a:noFill/>
                </a:ln>
                <a:solidFill>
                  <a:srgbClr val="0E2841"/>
                </a:solidFill>
                <a:effectLst/>
                <a:uLnTx/>
                <a:uFillTx/>
                <a:latin typeface="Arial"/>
                <a:cs typeface="Arial"/>
                <a:sym typeface="Arial"/>
              </a:rPr>
              <a:t>Output: </a:t>
            </a:r>
            <a:r>
              <a:rPr kumimoji="0" lang="en-US" sz="2000" b="0" i="0" u="none" strike="noStrike" kern="0" cap="none" spc="0" normalizeH="0" baseline="0" noProof="0" dirty="0">
                <a:ln>
                  <a:noFill/>
                </a:ln>
                <a:solidFill>
                  <a:srgbClr val="0E2841"/>
                </a:solidFill>
                <a:effectLst/>
                <a:uLnTx/>
                <a:uFillTx/>
                <a:latin typeface="Arial"/>
                <a:cs typeface="Arial"/>
                <a:sym typeface="Arial"/>
              </a:rPr>
              <a:t>Groups of participants will</a:t>
            </a:r>
          </a:p>
          <a:p>
            <a:pPr marL="0" marR="0" lvl="0" indent="0" algn="l" defTabSz="914400" rtl="0" eaLnBrk="1" fontAlgn="auto" latinLnBrk="0" hangingPunct="1">
              <a:lnSpc>
                <a:spcPct val="90000"/>
              </a:lnSpc>
              <a:spcBef>
                <a:spcPts val="1000"/>
              </a:spcBef>
              <a:spcAft>
                <a:spcPts val="0"/>
              </a:spcAft>
              <a:buClr>
                <a:srgbClr val="FFFFFF"/>
              </a:buClr>
              <a:buSzPts val="2400"/>
              <a:buFont typeface="Arial"/>
              <a:buNone/>
              <a:tabLst/>
              <a:defRPr/>
            </a:pPr>
            <a:r>
              <a:rPr kumimoji="0" lang="en-US" sz="2000" b="0" i="0" u="none" strike="noStrike" kern="0" cap="none" spc="0" normalizeH="0" baseline="0" noProof="0" dirty="0">
                <a:ln>
                  <a:noFill/>
                </a:ln>
                <a:solidFill>
                  <a:srgbClr val="0E2841"/>
                </a:solidFill>
                <a:effectLst/>
                <a:uLnTx/>
                <a:uFillTx/>
                <a:latin typeface="Arial"/>
                <a:cs typeface="Arial"/>
                <a:sym typeface="Arial"/>
              </a:rPr>
              <a:t>	- Identify specific questions/methods that are primed for community-scale synthesis</a:t>
            </a:r>
          </a:p>
          <a:p>
            <a:pPr marL="0" marR="0" lvl="0" indent="0" algn="l" defTabSz="914400" rtl="0" eaLnBrk="1" fontAlgn="auto" latinLnBrk="0" hangingPunct="1">
              <a:lnSpc>
                <a:spcPct val="90000"/>
              </a:lnSpc>
              <a:spcBef>
                <a:spcPts val="1000"/>
              </a:spcBef>
              <a:spcAft>
                <a:spcPts val="0"/>
              </a:spcAft>
              <a:buClr>
                <a:srgbClr val="FFFFFF"/>
              </a:buClr>
              <a:buSzPts val="2400"/>
              <a:buFont typeface="Arial"/>
              <a:buNone/>
              <a:tabLst/>
              <a:defRPr/>
            </a:pPr>
            <a:r>
              <a:rPr kumimoji="0" lang="en-US" sz="2000" b="0" i="0" u="none" strike="noStrike" kern="0" cap="none" spc="0" normalizeH="0" baseline="0" noProof="0" dirty="0">
                <a:ln>
                  <a:noFill/>
                </a:ln>
                <a:solidFill>
                  <a:srgbClr val="0E2841"/>
                </a:solidFill>
                <a:effectLst/>
                <a:uLnTx/>
                <a:uFillTx/>
                <a:latin typeface="Arial"/>
                <a:cs typeface="Arial"/>
                <a:sym typeface="Arial"/>
              </a:rPr>
              <a:t>	- Explain the significance of the question/method and its potential impact</a:t>
            </a:r>
          </a:p>
          <a:p>
            <a:pPr marL="0" marR="0" lvl="0" indent="0" algn="l" defTabSz="914400" rtl="0" eaLnBrk="1" fontAlgn="auto" latinLnBrk="0" hangingPunct="1">
              <a:lnSpc>
                <a:spcPct val="90000"/>
              </a:lnSpc>
              <a:spcBef>
                <a:spcPts val="1000"/>
              </a:spcBef>
              <a:spcAft>
                <a:spcPts val="0"/>
              </a:spcAft>
              <a:buClr>
                <a:srgbClr val="FFFFFF"/>
              </a:buClr>
              <a:buSzPts val="2400"/>
              <a:buFont typeface="Arial"/>
              <a:buNone/>
              <a:tabLst/>
              <a:defRPr/>
            </a:pPr>
            <a:r>
              <a:rPr kumimoji="0" lang="en-US" sz="2000" b="0" i="0" u="none" strike="noStrike" kern="0" cap="none" spc="0" normalizeH="0" baseline="0" noProof="0" dirty="0">
                <a:ln>
                  <a:noFill/>
                </a:ln>
                <a:solidFill>
                  <a:srgbClr val="0E2841"/>
                </a:solidFill>
                <a:effectLst/>
                <a:uLnTx/>
                <a:uFillTx/>
                <a:latin typeface="Arial"/>
                <a:cs typeface="Arial"/>
                <a:sym typeface="Arial"/>
              </a:rPr>
              <a:t>	- Explore forming a nascent team to draft a proto-proposal (bonus </a:t>
            </a:r>
          </a:p>
          <a:p>
            <a:pPr marL="0" marR="0" lvl="0" indent="0" algn="l" defTabSz="914400" rtl="0" eaLnBrk="1" fontAlgn="auto" latinLnBrk="0" hangingPunct="1">
              <a:lnSpc>
                <a:spcPct val="90000"/>
              </a:lnSpc>
              <a:spcBef>
                <a:spcPts val="1000"/>
              </a:spcBef>
              <a:spcAft>
                <a:spcPts val="0"/>
              </a:spcAft>
              <a:buClr>
                <a:srgbClr val="FFFFFF"/>
              </a:buClr>
              <a:buSzPts val="2400"/>
              <a:buFont typeface="Arial"/>
              <a:buNone/>
              <a:tabLst/>
              <a:defRPr/>
            </a:pPr>
            <a:r>
              <a:rPr kumimoji="0" lang="en-US" sz="2000" b="0" i="0" u="none" strike="noStrike" kern="0" cap="none" spc="0" normalizeH="0" baseline="0" noProof="0" dirty="0">
                <a:ln>
                  <a:noFill/>
                </a:ln>
                <a:solidFill>
                  <a:srgbClr val="0E2841"/>
                </a:solidFill>
                <a:effectLst/>
                <a:uLnTx/>
                <a:uFillTx/>
                <a:latin typeface="Arial"/>
                <a:cs typeface="Arial"/>
                <a:sym typeface="Arial"/>
              </a:rPr>
              <a:t>	  although not expected or required, as there are other sessions to take part in)</a:t>
            </a:r>
          </a:p>
          <a:p>
            <a:pPr marL="0" marR="0" lvl="0" indent="0" algn="l" defTabSz="914400" rtl="0" eaLnBrk="1" fontAlgn="auto" latinLnBrk="0" hangingPunct="1">
              <a:lnSpc>
                <a:spcPct val="90000"/>
              </a:lnSpc>
              <a:spcBef>
                <a:spcPts val="1000"/>
              </a:spcBef>
              <a:spcAft>
                <a:spcPts val="0"/>
              </a:spcAft>
              <a:buClr>
                <a:srgbClr val="FFFFFF"/>
              </a:buClr>
              <a:buSzPts val="2400"/>
              <a:buFont typeface="Arial"/>
              <a:buNone/>
              <a:tabLst/>
              <a:defRPr/>
            </a:pPr>
            <a:endParaRPr kumimoji="0" lang="en-US" sz="2000" b="1" i="0" u="none" strike="noStrike" kern="0" cap="none" spc="0" normalizeH="0" baseline="0" noProof="0" dirty="0">
              <a:ln>
                <a:noFill/>
              </a:ln>
              <a:solidFill>
                <a:srgbClr val="0E2841"/>
              </a:solidFill>
              <a:effectLst/>
              <a:uLnTx/>
              <a:uFillTx/>
              <a:latin typeface="Arial"/>
              <a:cs typeface="Arial"/>
              <a:sym typeface="Arial"/>
            </a:endParaRPr>
          </a:p>
          <a:p>
            <a:pPr marL="0" marR="0" lvl="0" indent="0" algn="l" defTabSz="914400" rtl="0" eaLnBrk="1" fontAlgn="auto" latinLnBrk="0" hangingPunct="1">
              <a:lnSpc>
                <a:spcPct val="90000"/>
              </a:lnSpc>
              <a:spcBef>
                <a:spcPts val="1000"/>
              </a:spcBef>
              <a:spcAft>
                <a:spcPts val="0"/>
              </a:spcAft>
              <a:buClr>
                <a:srgbClr val="FFFFFF"/>
              </a:buClr>
              <a:buSzPts val="2400"/>
              <a:buFont typeface="Arial"/>
              <a:buNone/>
              <a:tabLst/>
              <a:defRPr/>
            </a:pPr>
            <a:r>
              <a:rPr kumimoji="0" lang="en-US" sz="2000" b="1" i="0" u="none" strike="noStrike" kern="0" cap="none" spc="0" normalizeH="0" baseline="0" noProof="0" dirty="0">
                <a:ln>
                  <a:noFill/>
                </a:ln>
                <a:solidFill>
                  <a:srgbClr val="0E2841"/>
                </a:solidFill>
                <a:effectLst/>
                <a:uLnTx/>
                <a:uFillTx/>
                <a:latin typeface="Arial"/>
                <a:cs typeface="Arial"/>
                <a:sym typeface="Arial"/>
              </a:rPr>
              <a:t>Constraints: </a:t>
            </a:r>
          </a:p>
          <a:p>
            <a:pPr marL="0" marR="0" lvl="0" indent="0" algn="l" defTabSz="914400" rtl="0" eaLnBrk="1" fontAlgn="auto" latinLnBrk="0" hangingPunct="1">
              <a:lnSpc>
                <a:spcPct val="90000"/>
              </a:lnSpc>
              <a:spcBef>
                <a:spcPts val="1000"/>
              </a:spcBef>
              <a:spcAft>
                <a:spcPts val="0"/>
              </a:spcAft>
              <a:buClr>
                <a:srgbClr val="FFFFFF"/>
              </a:buClr>
              <a:buSzPts val="2400"/>
              <a:buFont typeface="Arial"/>
              <a:buNone/>
              <a:tabLst/>
              <a:defRPr/>
            </a:pPr>
            <a:r>
              <a:rPr kumimoji="0" lang="en-US" sz="2000" b="1" i="0" u="none" strike="noStrike" kern="0" cap="none" spc="0" normalizeH="0" baseline="0" noProof="0" dirty="0">
                <a:ln>
                  <a:noFill/>
                </a:ln>
                <a:solidFill>
                  <a:srgbClr val="0E2841"/>
                </a:solidFill>
                <a:effectLst/>
                <a:uLnTx/>
                <a:uFillTx/>
                <a:latin typeface="Arial"/>
                <a:cs typeface="Arial"/>
                <a:sym typeface="Arial"/>
              </a:rPr>
              <a:t>	</a:t>
            </a:r>
            <a:r>
              <a:rPr kumimoji="0" lang="en-US" sz="2000" b="0" i="0" u="none" strike="noStrike" kern="0" cap="none" spc="0" normalizeH="0" baseline="0" noProof="0" dirty="0">
                <a:ln>
                  <a:noFill/>
                </a:ln>
                <a:solidFill>
                  <a:srgbClr val="0E2841"/>
                </a:solidFill>
                <a:effectLst/>
                <a:uLnTx/>
                <a:uFillTx/>
                <a:latin typeface="Arial"/>
                <a:cs typeface="Arial"/>
                <a:sym typeface="Arial"/>
              </a:rPr>
              <a:t>- Proto-proposal teams cannot have more than 4 PIs, and require a minimum of 2 PIs</a:t>
            </a:r>
          </a:p>
          <a:p>
            <a:pPr marL="0" marR="0" lvl="0" indent="0" algn="l" defTabSz="914400" rtl="0" eaLnBrk="1" fontAlgn="auto" latinLnBrk="0" hangingPunct="1">
              <a:lnSpc>
                <a:spcPct val="90000"/>
              </a:lnSpc>
              <a:spcBef>
                <a:spcPts val="1000"/>
              </a:spcBef>
              <a:spcAft>
                <a:spcPts val="0"/>
              </a:spcAft>
              <a:buClr>
                <a:srgbClr val="FFFFFF"/>
              </a:buClr>
              <a:buSzPts val="2400"/>
              <a:buFont typeface="Arial"/>
              <a:buNone/>
              <a:tabLst/>
              <a:defRPr/>
            </a:pPr>
            <a:r>
              <a:rPr kumimoji="0" lang="en-US" sz="2000" b="0" i="0" u="none" strike="noStrike" kern="0" cap="none" spc="0" normalizeH="0" baseline="0" noProof="0" dirty="0">
                <a:ln>
                  <a:noFill/>
                </a:ln>
                <a:solidFill>
                  <a:srgbClr val="0E2841"/>
                </a:solidFill>
                <a:effectLst/>
                <a:uLnTx/>
                <a:uFillTx/>
                <a:latin typeface="Arial"/>
                <a:cs typeface="Arial"/>
                <a:sym typeface="Arial"/>
              </a:rPr>
              <a:t>	- Participants can only be listed on one proto-proposal</a:t>
            </a:r>
          </a:p>
        </p:txBody>
      </p:sp>
      <p:sp>
        <p:nvSpPr>
          <p:cNvPr id="9" name="Google Shape;179;p3">
            <a:extLst>
              <a:ext uri="{FF2B5EF4-FFF2-40B4-BE49-F238E27FC236}">
                <a16:creationId xmlns:a16="http://schemas.microsoft.com/office/drawing/2014/main" id="{44A2F433-1188-207A-A283-772E090D5A25}"/>
              </a:ext>
            </a:extLst>
          </p:cNvPr>
          <p:cNvSpPr txBox="1"/>
          <p:nvPr/>
        </p:nvSpPr>
        <p:spPr>
          <a:xfrm>
            <a:off x="0" y="296460"/>
            <a:ext cx="9994392"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23047"/>
              </a:buClr>
              <a:buSzPts val="3200"/>
              <a:buFont typeface="Arial"/>
              <a:buNone/>
              <a:tabLst/>
              <a:defRPr/>
            </a:pPr>
            <a:r>
              <a:rPr kumimoji="0" lang="en-US" sz="3200" b="0" i="0" u="none" strike="noStrike" kern="0" cap="none" spc="0" normalizeH="0" baseline="0" noProof="0" dirty="0">
                <a:ln>
                  <a:noFill/>
                </a:ln>
                <a:solidFill>
                  <a:srgbClr val="023047"/>
                </a:solidFill>
                <a:effectLst/>
                <a:uLnTx/>
                <a:uFillTx/>
                <a:latin typeface="Arial"/>
                <a:ea typeface="Arial"/>
                <a:cs typeface="Arial"/>
                <a:sym typeface="Arial"/>
              </a:rPr>
              <a:t>The Goals </a:t>
            </a:r>
            <a:r>
              <a:rPr kumimoji="0" lang="en-US" sz="3200" b="0" i="0" u="none" strike="noStrike" kern="0" cap="none" spc="0" normalizeH="0" baseline="0" noProof="0" dirty="0">
                <a:ln>
                  <a:noFill/>
                </a:ln>
                <a:solidFill>
                  <a:srgbClr val="023047"/>
                </a:solidFill>
                <a:effectLst/>
                <a:uLnTx/>
                <a:uFillTx/>
                <a:latin typeface="Arial"/>
                <a:cs typeface="Arial"/>
                <a:sym typeface="Arial"/>
              </a:rPr>
              <a:t>and Outputs </a:t>
            </a:r>
            <a:r>
              <a:rPr kumimoji="0" lang="en-US" sz="3200" b="0" i="0" u="none" strike="noStrike" kern="0" cap="none" spc="0" normalizeH="0" baseline="0" noProof="0" dirty="0">
                <a:ln>
                  <a:noFill/>
                </a:ln>
                <a:solidFill>
                  <a:srgbClr val="023047"/>
                </a:solidFill>
                <a:effectLst/>
                <a:uLnTx/>
                <a:uFillTx/>
                <a:latin typeface="Arial"/>
                <a:ea typeface="Arial"/>
                <a:cs typeface="Arial"/>
                <a:sym typeface="Arial"/>
              </a:rPr>
              <a:t>of this </a:t>
            </a:r>
            <a:r>
              <a:rPr kumimoji="0" lang="en-US" sz="3200" b="0" i="0" u="none" strike="noStrike" kern="0" cap="none" spc="0" normalizeH="0" baseline="0" noProof="0">
                <a:ln>
                  <a:noFill/>
                </a:ln>
                <a:solidFill>
                  <a:srgbClr val="023047"/>
                </a:solidFill>
                <a:effectLst/>
                <a:uLnTx/>
                <a:uFillTx/>
                <a:latin typeface="Arial"/>
                <a:ea typeface="Arial"/>
                <a:cs typeface="Arial"/>
                <a:sym typeface="Arial"/>
              </a:rPr>
              <a:t>Focus Area Session</a:t>
            </a:r>
            <a:endParaRPr kumimoji="0" sz="1800" b="0" i="0" u="none" strike="noStrike" kern="0" cap="none" spc="0" normalizeH="0" baseline="0" noProof="0" dirty="0">
              <a:ln>
                <a:noFill/>
              </a:ln>
              <a:solidFill>
                <a:srgbClr val="023047"/>
              </a:solidFill>
              <a:effectLst/>
              <a:uLnTx/>
              <a:uFillTx/>
              <a:latin typeface="Arial"/>
              <a:ea typeface="Arial"/>
              <a:cs typeface="Arial"/>
              <a:sym typeface="Arial"/>
            </a:endParaRPr>
          </a:p>
        </p:txBody>
      </p:sp>
    </p:spTree>
    <p:extLst>
      <p:ext uri="{BB962C8B-B14F-4D97-AF65-F5344CB8AC3E}">
        <p14:creationId xmlns:p14="http://schemas.microsoft.com/office/powerpoint/2010/main" val="3520675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4">
          <a:extLst>
            <a:ext uri="{FF2B5EF4-FFF2-40B4-BE49-F238E27FC236}">
              <a16:creationId xmlns:a16="http://schemas.microsoft.com/office/drawing/2014/main" id="{90EAD5B8-6F0D-9246-A540-C6FF8315EF68}"/>
            </a:ext>
          </a:extLst>
        </p:cNvPr>
        <p:cNvGrpSpPr/>
        <p:nvPr/>
      </p:nvGrpSpPr>
      <p:grpSpPr>
        <a:xfrm>
          <a:off x="0" y="0"/>
          <a:ext cx="0" cy="0"/>
          <a:chOff x="0" y="0"/>
          <a:chExt cx="0" cy="0"/>
        </a:xfrm>
      </p:grpSpPr>
      <p:sp>
        <p:nvSpPr>
          <p:cNvPr id="2" name="Google Shape;240;p10">
            <a:extLst>
              <a:ext uri="{FF2B5EF4-FFF2-40B4-BE49-F238E27FC236}">
                <a16:creationId xmlns:a16="http://schemas.microsoft.com/office/drawing/2014/main" id="{AAA4BBB3-625E-C687-3DA5-BC036CC049BF}"/>
              </a:ext>
            </a:extLst>
          </p:cNvPr>
          <p:cNvSpPr txBox="1"/>
          <p:nvPr/>
        </p:nvSpPr>
        <p:spPr>
          <a:xfrm>
            <a:off x="2395728" y="0"/>
            <a:ext cx="8304900" cy="585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23047"/>
              </a:buClr>
              <a:buSzPts val="3200"/>
              <a:buFont typeface="Arial"/>
              <a:buNone/>
              <a:tabLst/>
              <a:defRPr/>
            </a:pPr>
            <a:r>
              <a:rPr kumimoji="0" lang="en-US" sz="3200" b="0" i="0" u="none" strike="noStrike" kern="0" cap="none" spc="0" normalizeH="0" baseline="0" noProof="0" dirty="0">
                <a:ln>
                  <a:noFill/>
                </a:ln>
                <a:solidFill>
                  <a:srgbClr val="023047"/>
                </a:solidFill>
                <a:effectLst/>
                <a:uLnTx/>
                <a:uFillTx/>
                <a:latin typeface="Arial"/>
                <a:ea typeface="Arial"/>
                <a:cs typeface="Arial"/>
                <a:sym typeface="Arial"/>
              </a:rPr>
              <a:t>Schedule for your Focus Area Session</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3" name="Google Shape;242;p10">
            <a:extLst>
              <a:ext uri="{FF2B5EF4-FFF2-40B4-BE49-F238E27FC236}">
                <a16:creationId xmlns:a16="http://schemas.microsoft.com/office/drawing/2014/main" id="{01714967-968B-8E3B-7D04-6BF24516EE57}"/>
              </a:ext>
            </a:extLst>
          </p:cNvPr>
          <p:cNvGraphicFramePr/>
          <p:nvPr/>
        </p:nvGraphicFramePr>
        <p:xfrm>
          <a:off x="108275" y="678557"/>
          <a:ext cx="11975450" cy="5500885"/>
        </p:xfrm>
        <a:graphic>
          <a:graphicData uri="http://schemas.openxmlformats.org/drawingml/2006/table">
            <a:tbl>
              <a:tblPr firstRow="1" bandRow="1">
                <a:noFill/>
              </a:tblPr>
              <a:tblGrid>
                <a:gridCol w="1243075">
                  <a:extLst>
                    <a:ext uri="{9D8B030D-6E8A-4147-A177-3AD203B41FA5}">
                      <a16:colId xmlns:a16="http://schemas.microsoft.com/office/drawing/2014/main" val="20000"/>
                    </a:ext>
                  </a:extLst>
                </a:gridCol>
                <a:gridCol w="8820550">
                  <a:extLst>
                    <a:ext uri="{9D8B030D-6E8A-4147-A177-3AD203B41FA5}">
                      <a16:colId xmlns:a16="http://schemas.microsoft.com/office/drawing/2014/main" val="20001"/>
                    </a:ext>
                  </a:extLst>
                </a:gridCol>
                <a:gridCol w="1911825">
                  <a:extLst>
                    <a:ext uri="{9D8B030D-6E8A-4147-A177-3AD203B41FA5}">
                      <a16:colId xmlns:a16="http://schemas.microsoft.com/office/drawing/2014/main" val="20002"/>
                    </a:ext>
                  </a:extLst>
                </a:gridCol>
              </a:tblGrid>
              <a:tr h="361725">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solidFill>
                            <a:schemeClr val="bg1"/>
                          </a:solidFill>
                        </a:rPr>
                        <a:t>Time</a:t>
                      </a:r>
                      <a:endParaRPr sz="1400" u="none" strike="noStrike" cap="none" dirty="0">
                        <a:solidFill>
                          <a:schemeClr val="bg1"/>
                        </a:solidFill>
                      </a:endParaRPr>
                    </a:p>
                  </a:txBody>
                  <a:tcPr marL="91450" marR="91450" marT="45725" marB="45725" anchor="ctr">
                    <a:solidFill>
                      <a:srgbClr val="023047"/>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solidFill>
                            <a:schemeClr val="bg1"/>
                          </a:solidFill>
                        </a:rPr>
                        <a:t>Description</a:t>
                      </a:r>
                      <a:endParaRPr sz="1400" u="none" strike="noStrike" cap="none" dirty="0">
                        <a:solidFill>
                          <a:schemeClr val="bg1"/>
                        </a:solidFill>
                      </a:endParaRPr>
                    </a:p>
                  </a:txBody>
                  <a:tcPr marL="91450" marR="91450" marT="45725" marB="45725" anchor="ctr">
                    <a:solidFill>
                      <a:srgbClr val="023047"/>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solidFill>
                            <a:schemeClr val="bg1"/>
                          </a:solidFill>
                        </a:rPr>
                        <a:t>Duration (min)</a:t>
                      </a:r>
                      <a:endParaRPr sz="1400" u="none" strike="noStrike" cap="none" dirty="0">
                        <a:solidFill>
                          <a:schemeClr val="bg1"/>
                        </a:solidFill>
                      </a:endParaRPr>
                    </a:p>
                  </a:txBody>
                  <a:tcPr marL="91450" marR="91450" marT="45725" marB="45725" anchor="ctr">
                    <a:solidFill>
                      <a:srgbClr val="023047"/>
                    </a:solidFill>
                  </a:tcPr>
                </a:tc>
                <a:extLst>
                  <a:ext uri="{0D108BD9-81ED-4DB2-BD59-A6C34878D82A}">
                    <a16:rowId xmlns:a16="http://schemas.microsoft.com/office/drawing/2014/main" val="10000"/>
                  </a:ext>
                </a:extLst>
              </a:tr>
              <a:tr h="813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0:00 - 0:15</a:t>
                      </a:r>
                      <a:endParaRPr sz="14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Introduction:</a:t>
                      </a:r>
                      <a:r>
                        <a:rPr lang="en-US" sz="1400" u="none" strike="noStrike" cap="none"/>
                        <a:t> Brief introduction by the Session Lead(s) giving an overview of the format, goals, and the topic of the session. The overall topic area and direction of field will be described. </a:t>
                      </a:r>
                      <a:endParaRPr sz="1400" u="none" strike="noStrike" cap="none"/>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15 </a:t>
                      </a:r>
                      <a:endParaRPr sz="1400" u="none" strike="noStrike" cap="none"/>
                    </a:p>
                  </a:txBody>
                  <a:tcPr marL="91425" marR="91425" marT="91425" marB="91425" anchor="ctr"/>
                </a:tc>
                <a:extLst>
                  <a:ext uri="{0D108BD9-81ED-4DB2-BD59-A6C34878D82A}">
                    <a16:rowId xmlns:a16="http://schemas.microsoft.com/office/drawing/2014/main" val="10001"/>
                  </a:ext>
                </a:extLst>
              </a:tr>
              <a:tr h="1024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0:15 - 0:45</a:t>
                      </a:r>
                      <a:endParaRPr sz="14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Breakout Brainstorm:</a:t>
                      </a:r>
                      <a:r>
                        <a:rPr lang="en-US" sz="1400" u="none" strike="noStrike" cap="none"/>
                        <a:t> Participants are randomly split into groups (limit of 5 max) to generate community-scale </a:t>
                      </a:r>
                      <a:r>
                        <a:rPr lang="en-US" sz="1400" u="none" strike="noStrike" cap="none">
                          <a:solidFill>
                            <a:schemeClr val="dk1"/>
                          </a:solidFill>
                        </a:rPr>
                        <a:t>synthesis </a:t>
                      </a:r>
                      <a:r>
                        <a:rPr lang="en-US" sz="1400" u="none" strike="noStrike" cap="none"/>
                        <a:t>research questions related to the Focus Area topic. Each group member gets one vote to put towards a question that they would personally like to work on. The top two questions are submitted via Google Forms/Qualtrics.</a:t>
                      </a:r>
                      <a:endParaRPr sz="1400" u="none" strike="noStrike" cap="none"/>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30 </a:t>
                      </a:r>
                      <a:endParaRPr sz="1400" u="none" strike="noStrike" cap="none"/>
                    </a:p>
                  </a:txBody>
                  <a:tcPr marL="91425" marR="91425" marT="91425" marB="91425" anchor="ctr"/>
                </a:tc>
                <a:extLst>
                  <a:ext uri="{0D108BD9-81ED-4DB2-BD59-A6C34878D82A}">
                    <a16:rowId xmlns:a16="http://schemas.microsoft.com/office/drawing/2014/main" val="10002"/>
                  </a:ext>
                </a:extLst>
              </a:tr>
              <a:tr h="602825">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0:45 - 0:55</a:t>
                      </a:r>
                      <a:endParaRPr sz="14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Break:</a:t>
                      </a:r>
                      <a:r>
                        <a:rPr lang="en-US" sz="1400" u="none" strike="noStrike" cap="none"/>
                        <a:t> Participants get a 10-min break while lead(s) evaluate the questions submitted to remove duplicates.</a:t>
                      </a:r>
                      <a:endParaRPr sz="1400" u="none" strike="noStrike" cap="none"/>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10 </a:t>
                      </a:r>
                      <a:endParaRPr sz="1400" u="none" strike="noStrike" cap="none"/>
                    </a:p>
                  </a:txBody>
                  <a:tcPr marL="91425" marR="91425" marT="91425" marB="91425" anchor="ctr"/>
                </a:tc>
                <a:extLst>
                  <a:ext uri="{0D108BD9-81ED-4DB2-BD59-A6C34878D82A}">
                    <a16:rowId xmlns:a16="http://schemas.microsoft.com/office/drawing/2014/main" val="10003"/>
                  </a:ext>
                </a:extLst>
              </a:tr>
              <a:tr h="813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0:55 - 1:00</a:t>
                      </a:r>
                      <a:endParaRPr sz="14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Question Evaluation:</a:t>
                      </a:r>
                      <a:r>
                        <a:rPr lang="en-US" sz="1400" u="none" strike="noStrike" cap="none"/>
                        <a:t> Participants will look at all questions that emerge from the Breakout Brainstorm section and go to a question on which they are interested in working. Focus Area leads will help determine the areas to which those who want to work on different questions should go within the room.</a:t>
                      </a:r>
                      <a:endParaRPr sz="1400" u="none" strike="noStrike" cap="none"/>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5 </a:t>
                      </a:r>
                      <a:endParaRPr sz="1400" u="none" strike="noStrike" cap="none"/>
                    </a:p>
                  </a:txBody>
                  <a:tcPr marL="91425" marR="91425" marT="91425" marB="91425" anchor="ctr"/>
                </a:tc>
                <a:extLst>
                  <a:ext uri="{0D108BD9-81ED-4DB2-BD59-A6C34878D82A}">
                    <a16:rowId xmlns:a16="http://schemas.microsoft.com/office/drawing/2014/main" val="10004"/>
                  </a:ext>
                </a:extLst>
              </a:tr>
              <a:tr h="1024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1:00 - 1:45</a:t>
                      </a:r>
                      <a:endParaRPr sz="14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dirty="0"/>
                        <a:t>Exploration:</a:t>
                      </a:r>
                      <a:r>
                        <a:rPr lang="en-US" sz="1400" u="none" strike="noStrike" cap="none" dirty="0"/>
                        <a:t> Participants discuss the questions and see if there is alignment; if there is not, move to another question of interest or start another group on a more focused approach to the question. Every 15 minutes, participants will be encouraged to look for another question of interest, but it is up to them to decide if they want to stick with the current option, explore other questions, or join the open discussion.</a:t>
                      </a:r>
                      <a:endParaRPr sz="1400" u="none" strike="noStrike" cap="none" dirty="0"/>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45 </a:t>
                      </a:r>
                      <a:endParaRPr sz="1400" u="none" strike="noStrike" cap="none"/>
                    </a:p>
                  </a:txBody>
                  <a:tcPr marL="91425" marR="91425" marT="91425" marB="91425" anchor="ctr"/>
                </a:tc>
                <a:extLst>
                  <a:ext uri="{0D108BD9-81ED-4DB2-BD59-A6C34878D82A}">
                    <a16:rowId xmlns:a16="http://schemas.microsoft.com/office/drawing/2014/main" val="10005"/>
                  </a:ext>
                </a:extLst>
              </a:tr>
              <a:tr h="813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1:45 - 2:00</a:t>
                      </a:r>
                      <a:endParaRPr sz="14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dirty="0"/>
                        <a:t>Convergence:</a:t>
                      </a:r>
                      <a:r>
                        <a:rPr lang="en-US" sz="1400" u="none" strike="noStrike" cap="none" dirty="0"/>
                        <a:t> Participants make a final decision on if there's a question around which they would like to form a nascent team. It is okay not to have a team or question(s) of interest, as there are other sessions. If participants want to lock-in this group, they may start the proto-proposal writing process.</a:t>
                      </a:r>
                      <a:endParaRPr sz="1400" u="none" strike="noStrike" cap="none" dirty="0"/>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t>15 </a:t>
                      </a:r>
                      <a:endParaRPr sz="1400" u="none" strike="noStrike" cap="none" dirty="0"/>
                    </a:p>
                  </a:txBody>
                  <a:tcPr marL="91425" marR="91425" marT="91425" marB="91425" anchor="ctr"/>
                </a:tc>
                <a:extLst>
                  <a:ext uri="{0D108BD9-81ED-4DB2-BD59-A6C34878D82A}">
                    <a16:rowId xmlns:a16="http://schemas.microsoft.com/office/drawing/2014/main" val="10006"/>
                  </a:ext>
                </a:extLst>
              </a:tr>
            </a:tbl>
          </a:graphicData>
        </a:graphic>
      </p:graphicFrame>
      <p:sp>
        <p:nvSpPr>
          <p:cNvPr id="4" name="Rectangle 3">
            <a:extLst>
              <a:ext uri="{FF2B5EF4-FFF2-40B4-BE49-F238E27FC236}">
                <a16:creationId xmlns:a16="http://schemas.microsoft.com/office/drawing/2014/main" id="{249F2762-00A3-C5CB-3E51-E3B29924964D}"/>
              </a:ext>
            </a:extLst>
          </p:cNvPr>
          <p:cNvSpPr/>
          <p:nvPr/>
        </p:nvSpPr>
        <p:spPr>
          <a:xfrm>
            <a:off x="108275" y="1051560"/>
            <a:ext cx="11975450" cy="813816"/>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solidFill>
                  <a:srgbClr val="FF0000"/>
                </a:solidFill>
              </a:ln>
              <a:noFill/>
              <a:effectLst/>
              <a:uLnTx/>
              <a:uFillTx/>
              <a:latin typeface="Arial"/>
              <a:ea typeface="+mn-ea"/>
              <a:cs typeface="+mn-cs"/>
              <a:sym typeface="Arial"/>
            </a:endParaRPr>
          </a:p>
        </p:txBody>
      </p:sp>
    </p:spTree>
    <p:extLst>
      <p:ext uri="{BB962C8B-B14F-4D97-AF65-F5344CB8AC3E}">
        <p14:creationId xmlns:p14="http://schemas.microsoft.com/office/powerpoint/2010/main" val="259559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4">
          <a:extLst>
            <a:ext uri="{FF2B5EF4-FFF2-40B4-BE49-F238E27FC236}">
              <a16:creationId xmlns:a16="http://schemas.microsoft.com/office/drawing/2014/main" id="{081317E3-1546-0D77-4F61-CEEFFEA4EEBC}"/>
            </a:ext>
          </a:extLst>
        </p:cNvPr>
        <p:cNvGrpSpPr/>
        <p:nvPr/>
      </p:nvGrpSpPr>
      <p:grpSpPr>
        <a:xfrm>
          <a:off x="0" y="0"/>
          <a:ext cx="0" cy="0"/>
          <a:chOff x="0" y="0"/>
          <a:chExt cx="0" cy="0"/>
        </a:xfrm>
      </p:grpSpPr>
      <p:sp>
        <p:nvSpPr>
          <p:cNvPr id="29" name="Text 0">
            <a:extLst>
              <a:ext uri="{FF2B5EF4-FFF2-40B4-BE49-F238E27FC236}">
                <a16:creationId xmlns:a16="http://schemas.microsoft.com/office/drawing/2014/main" id="{A164B9D4-8709-7420-1000-EF903940F010}"/>
              </a:ext>
            </a:extLst>
          </p:cNvPr>
          <p:cNvSpPr/>
          <p:nvPr/>
        </p:nvSpPr>
        <p:spPr>
          <a:xfrm>
            <a:off x="196645" y="0"/>
            <a:ext cx="11897032" cy="1402556"/>
          </a:xfrm>
          <a:prstGeom prst="rect">
            <a:avLst/>
          </a:prstGeom>
          <a:noFill/>
          <a:ln/>
        </p:spPr>
        <p:txBody>
          <a:bodyPr wrap="square" lIns="0" tIns="0" rIns="0" bIns="0" rtlCol="0" anchor="t"/>
          <a:lstStyle/>
          <a:p>
            <a:pPr>
              <a:lnSpc>
                <a:spcPts val="5500"/>
              </a:lnSpc>
            </a:pPr>
            <a:r>
              <a:rPr lang="en-US" sz="3200" b="1" dirty="0">
                <a:solidFill>
                  <a:srgbClr val="000000"/>
                </a:solidFill>
                <a:latin typeface="Montserrat Bold" pitchFamily="34" charset="0"/>
                <a:ea typeface="Montserrat Bold" pitchFamily="34" charset="-122"/>
                <a:cs typeface="Montserrat Bold" pitchFamily="34" charset="-120"/>
              </a:rPr>
              <a:t>The State of the Field: </a:t>
            </a:r>
          </a:p>
          <a:p>
            <a:pPr algn="ctr">
              <a:lnSpc>
                <a:spcPts val="5500"/>
              </a:lnSpc>
            </a:pPr>
            <a:r>
              <a:rPr lang="en-US" sz="3200" b="1" dirty="0">
                <a:solidFill>
                  <a:srgbClr val="000000"/>
                </a:solidFill>
                <a:latin typeface="Montserrat Bold" pitchFamily="34" charset="0"/>
                <a:ea typeface="Montserrat Bold" pitchFamily="34" charset="-122"/>
                <a:cs typeface="Montserrat Bold" pitchFamily="34" charset="-120"/>
              </a:rPr>
              <a:t>An Explosion of High-Resolution Data</a:t>
            </a:r>
            <a:endParaRPr lang="en-US" sz="3200" dirty="0">
              <a:solidFill>
                <a:prstClr val="black"/>
              </a:solidFill>
              <a:latin typeface="Aptos" panose="02110004020202020204"/>
            </a:endParaRPr>
          </a:p>
        </p:txBody>
      </p:sp>
      <p:pic>
        <p:nvPicPr>
          <p:cNvPr id="3" name="Video 2">
            <a:hlinkClick r:id="" action="ppaction://media"/>
            <a:extLst>
              <a:ext uri="{FF2B5EF4-FFF2-40B4-BE49-F238E27FC236}">
                <a16:creationId xmlns:a16="http://schemas.microsoft.com/office/drawing/2014/main" id="{8E41C5CC-EBAB-39A8-52EA-261F67471FEE}"/>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16733" r="50153" b="16293"/>
          <a:stretch>
            <a:fillRect/>
          </a:stretch>
        </p:blipFill>
        <p:spPr>
          <a:xfrm>
            <a:off x="464518" y="1489670"/>
            <a:ext cx="4874399" cy="4911884"/>
          </a:xfrm>
          <a:prstGeom prst="rect">
            <a:avLst/>
          </a:prstGeom>
        </p:spPr>
      </p:pic>
      <p:sp>
        <p:nvSpPr>
          <p:cNvPr id="5" name="TextBox 4">
            <a:extLst>
              <a:ext uri="{FF2B5EF4-FFF2-40B4-BE49-F238E27FC236}">
                <a16:creationId xmlns:a16="http://schemas.microsoft.com/office/drawing/2014/main" id="{5E87287A-6A0F-0DB0-17AA-0278CBCCBCFD}"/>
              </a:ext>
            </a:extLst>
          </p:cNvPr>
          <p:cNvSpPr txBox="1"/>
          <p:nvPr/>
        </p:nvSpPr>
        <p:spPr>
          <a:xfrm>
            <a:off x="1111046" y="6488668"/>
            <a:ext cx="3293806" cy="369332"/>
          </a:xfrm>
          <a:prstGeom prst="rect">
            <a:avLst/>
          </a:prstGeom>
          <a:noFill/>
        </p:spPr>
        <p:txBody>
          <a:bodyPr wrap="square">
            <a:spAutoFit/>
          </a:bodyPr>
          <a:lstStyle/>
          <a:p>
            <a:pPr algn="l">
              <a:buNone/>
            </a:pPr>
            <a:r>
              <a:rPr lang="en-US" b="0" i="0" u="sng" dirty="0">
                <a:effectLst/>
                <a:latin typeface="roboto" panose="02000000000000000000" pitchFamily="2" charset="0"/>
                <a:hlinkClick r:id="rId6">
                  <a:extLst>
                    <a:ext uri="{A12FA001-AC4F-418D-AE19-62706E023703}">
                      <ahyp:hlinkClr xmlns:ahyp="http://schemas.microsoft.com/office/drawing/2018/hyperlinkcolor" val="tx"/>
                    </a:ext>
                  </a:extLst>
                </a:hlinkClick>
              </a:rPr>
              <a:t>DOI: 10.1126/science.abf6548</a:t>
            </a:r>
            <a:endParaRPr lang="en-US" b="0" i="0" dirty="0">
              <a:effectLst/>
              <a:latin typeface="roboto" panose="02000000000000000000" pitchFamily="2" charset="0"/>
            </a:endParaRPr>
          </a:p>
        </p:txBody>
      </p:sp>
      <p:sp>
        <p:nvSpPr>
          <p:cNvPr id="7" name="TextBox 6">
            <a:extLst>
              <a:ext uri="{FF2B5EF4-FFF2-40B4-BE49-F238E27FC236}">
                <a16:creationId xmlns:a16="http://schemas.microsoft.com/office/drawing/2014/main" id="{4FAF18ED-9807-AF71-C4B9-9523DA2D2BD9}"/>
              </a:ext>
            </a:extLst>
          </p:cNvPr>
          <p:cNvSpPr txBox="1"/>
          <p:nvPr/>
        </p:nvSpPr>
        <p:spPr>
          <a:xfrm>
            <a:off x="5879693" y="1678950"/>
            <a:ext cx="5975609" cy="4216539"/>
          </a:xfrm>
          <a:prstGeom prst="rect">
            <a:avLst/>
          </a:prstGeom>
          <a:noFill/>
        </p:spPr>
        <p:txBody>
          <a:bodyPr wrap="square">
            <a:spAutoFit/>
          </a:bodyPr>
          <a:lstStyle/>
          <a:p>
            <a:r>
              <a:rPr lang="en-US" sz="2800" dirty="0"/>
              <a:t>AI-driven imaging for quantifying</a:t>
            </a:r>
            <a:br>
              <a:rPr lang="en-US" sz="2800" dirty="0"/>
            </a:br>
            <a:endParaRPr lang="en-US" sz="2800" dirty="0"/>
          </a:p>
          <a:p>
            <a:r>
              <a:rPr lang="en-US" sz="2800" i="1" dirty="0"/>
              <a:t>Condensates</a:t>
            </a:r>
            <a:r>
              <a:rPr lang="en-US" sz="2800" dirty="0"/>
              <a:t>: </a:t>
            </a:r>
          </a:p>
          <a:p>
            <a:r>
              <a:rPr lang="en-US" sz="2400" dirty="0"/>
              <a:t>size, mobility, colocalization, …</a:t>
            </a:r>
          </a:p>
          <a:p>
            <a:endParaRPr lang="en-US" sz="2800" dirty="0"/>
          </a:p>
          <a:p>
            <a:r>
              <a:rPr lang="en-US" sz="2800" i="1" dirty="0"/>
              <a:t>Cells</a:t>
            </a:r>
            <a:r>
              <a:rPr lang="en-US" sz="2800" dirty="0"/>
              <a:t>: </a:t>
            </a:r>
          </a:p>
          <a:p>
            <a:r>
              <a:rPr lang="en-US" sz="2400" dirty="0"/>
              <a:t>morphology, volume, neighboring cells, ….</a:t>
            </a:r>
          </a:p>
          <a:p>
            <a:endParaRPr lang="en-US" sz="2800" dirty="0"/>
          </a:p>
          <a:p>
            <a:r>
              <a:rPr lang="en-US" sz="2800" i="1" dirty="0"/>
              <a:t>Proteins</a:t>
            </a:r>
            <a:r>
              <a:rPr lang="en-US" sz="2800" dirty="0"/>
              <a:t>:</a:t>
            </a:r>
          </a:p>
          <a:p>
            <a:r>
              <a:rPr lang="en-US" sz="2400" dirty="0"/>
              <a:t>abundance, locations</a:t>
            </a:r>
          </a:p>
        </p:txBody>
      </p:sp>
      <p:sp>
        <p:nvSpPr>
          <p:cNvPr id="9" name="TextBox 8">
            <a:extLst>
              <a:ext uri="{FF2B5EF4-FFF2-40B4-BE49-F238E27FC236}">
                <a16:creationId xmlns:a16="http://schemas.microsoft.com/office/drawing/2014/main" id="{C0094A66-B204-E765-7E2E-89DF7A45BB7F}"/>
              </a:ext>
            </a:extLst>
          </p:cNvPr>
          <p:cNvSpPr txBox="1"/>
          <p:nvPr/>
        </p:nvSpPr>
        <p:spPr>
          <a:xfrm>
            <a:off x="3148780" y="1489670"/>
            <a:ext cx="2327788" cy="461665"/>
          </a:xfrm>
          <a:prstGeom prst="rect">
            <a:avLst/>
          </a:prstGeom>
          <a:noFill/>
        </p:spPr>
        <p:txBody>
          <a:bodyPr wrap="square">
            <a:spAutoFit/>
          </a:bodyPr>
          <a:lstStyle/>
          <a:p>
            <a:pPr algn="l"/>
            <a:r>
              <a:rPr lang="en-US" sz="2400" b="1" i="0" dirty="0">
                <a:solidFill>
                  <a:schemeClr val="bg1"/>
                </a:solidFill>
                <a:effectLst/>
                <a:latin typeface="roboto" panose="02000000000000000000" pitchFamily="2" charset="0"/>
              </a:rPr>
              <a:t>stress granule</a:t>
            </a:r>
          </a:p>
        </p:txBody>
      </p:sp>
    </p:spTree>
    <p:extLst>
      <p:ext uri="{BB962C8B-B14F-4D97-AF65-F5344CB8AC3E}">
        <p14:creationId xmlns:p14="http://schemas.microsoft.com/office/powerpoint/2010/main" val="98119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0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1" repeatCount="indefinite"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4">
          <a:extLst>
            <a:ext uri="{FF2B5EF4-FFF2-40B4-BE49-F238E27FC236}">
              <a16:creationId xmlns:a16="http://schemas.microsoft.com/office/drawing/2014/main" id="{08AB282B-3A6E-EFC4-A458-0FAF72E2F64D}"/>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922D7F5C-0260-68F3-16CB-1B8E87393FE6}"/>
              </a:ext>
            </a:extLst>
          </p:cNvPr>
          <p:cNvSpPr/>
          <p:nvPr/>
        </p:nvSpPr>
        <p:spPr>
          <a:xfrm>
            <a:off x="538382" y="397467"/>
            <a:ext cx="11350787" cy="752908"/>
          </a:xfrm>
          <a:prstGeom prst="rect">
            <a:avLst/>
          </a:prstGeom>
          <a:noFill/>
          <a:ln/>
        </p:spPr>
        <p:txBody>
          <a:bodyPr wrap="none" lIns="0" tIns="0" rIns="0" bIns="0" rtlCol="0" anchor="t"/>
          <a:lstStyle/>
          <a:p>
            <a:pPr marL="0" indent="0" algn="l">
              <a:lnSpc>
                <a:spcPts val="5500"/>
              </a:lnSpc>
              <a:buNone/>
            </a:pPr>
            <a:r>
              <a:rPr lang="en-US" sz="3200" b="1" dirty="0">
                <a:solidFill>
                  <a:srgbClr val="000000"/>
                </a:solidFill>
                <a:latin typeface="Montserrat Bold" pitchFamily="34" charset="0"/>
                <a:ea typeface="Montserrat Bold" pitchFamily="34" charset="-122"/>
                <a:cs typeface="Montserrat Bold" pitchFamily="34" charset="-120"/>
              </a:rPr>
              <a:t>The Critical Challenge: A Community Scale Problem</a:t>
            </a:r>
            <a:endParaRPr lang="en-US" sz="3200" dirty="0"/>
          </a:p>
        </p:txBody>
      </p:sp>
      <p:sp>
        <p:nvSpPr>
          <p:cNvPr id="24" name="TextBox 23">
            <a:extLst>
              <a:ext uri="{FF2B5EF4-FFF2-40B4-BE49-F238E27FC236}">
                <a16:creationId xmlns:a16="http://schemas.microsoft.com/office/drawing/2014/main" id="{6DEDEB92-6D75-D434-AF9E-2D8C7857DFC6}"/>
              </a:ext>
            </a:extLst>
          </p:cNvPr>
          <p:cNvSpPr txBox="1"/>
          <p:nvPr/>
        </p:nvSpPr>
        <p:spPr>
          <a:xfrm>
            <a:off x="872679" y="1552726"/>
            <a:ext cx="10577715" cy="954107"/>
          </a:xfrm>
          <a:prstGeom prst="rect">
            <a:avLst/>
          </a:prstGeom>
          <a:noFill/>
        </p:spPr>
        <p:txBody>
          <a:bodyPr wrap="square">
            <a:spAutoFit/>
          </a:bodyPr>
          <a:lstStyle/>
          <a:p>
            <a:pPr marL="457200" indent="-457200">
              <a:buFont typeface="Arial" panose="020B0604020202020204" pitchFamily="34" charset="0"/>
              <a:buChar char="•"/>
            </a:pPr>
            <a:r>
              <a:rPr lang="en-US" sz="2800" i="1" dirty="0"/>
              <a:t>How is the assembly of dynamic cellular structures regulated? </a:t>
            </a:r>
          </a:p>
          <a:p>
            <a:pPr marL="457200" indent="-457200">
              <a:buFont typeface="Arial" panose="020B0604020202020204" pitchFamily="34" charset="0"/>
              <a:buChar char="•"/>
            </a:pPr>
            <a:r>
              <a:rPr lang="en-US" sz="2800" i="1" dirty="0"/>
              <a:t>How do their physical properties control biological function?</a:t>
            </a:r>
          </a:p>
        </p:txBody>
      </p:sp>
      <p:grpSp>
        <p:nvGrpSpPr>
          <p:cNvPr id="9" name="Group 8">
            <a:extLst>
              <a:ext uri="{FF2B5EF4-FFF2-40B4-BE49-F238E27FC236}">
                <a16:creationId xmlns:a16="http://schemas.microsoft.com/office/drawing/2014/main" id="{9634952D-3120-E84D-481B-FBA8268645AA}"/>
              </a:ext>
            </a:extLst>
          </p:cNvPr>
          <p:cNvGrpSpPr/>
          <p:nvPr/>
        </p:nvGrpSpPr>
        <p:grpSpPr>
          <a:xfrm>
            <a:off x="1307689" y="2909185"/>
            <a:ext cx="10142705" cy="4011248"/>
            <a:chOff x="1307689" y="2909185"/>
            <a:chExt cx="10142705" cy="4011248"/>
          </a:xfrm>
        </p:grpSpPr>
        <p:sp>
          <p:nvSpPr>
            <p:cNvPr id="25" name="Text 0">
              <a:extLst>
                <a:ext uri="{FF2B5EF4-FFF2-40B4-BE49-F238E27FC236}">
                  <a16:creationId xmlns:a16="http://schemas.microsoft.com/office/drawing/2014/main" id="{A0073FD9-F5B1-0E9D-7239-394584972CEF}"/>
                </a:ext>
              </a:extLst>
            </p:cNvPr>
            <p:cNvSpPr/>
            <p:nvPr/>
          </p:nvSpPr>
          <p:spPr>
            <a:xfrm>
              <a:off x="5751659" y="4010634"/>
              <a:ext cx="5698735" cy="1331023"/>
            </a:xfrm>
            <a:prstGeom prst="rect">
              <a:avLst/>
            </a:prstGeom>
            <a:noFill/>
            <a:ln/>
          </p:spPr>
          <p:txBody>
            <a:bodyPr wrap="none" lIns="0" tIns="0" rIns="0" bIns="0" rtlCol="0" anchor="t"/>
            <a:lstStyle/>
            <a:p>
              <a:pPr algn="ctr">
                <a:lnSpc>
                  <a:spcPts val="5500"/>
                </a:lnSpc>
              </a:pPr>
              <a:r>
                <a:rPr lang="en-US" sz="3200" b="1" dirty="0">
                  <a:solidFill>
                    <a:srgbClr val="000000"/>
                  </a:solidFill>
                  <a:latin typeface="Montserrat Bold" pitchFamily="34" charset="0"/>
                  <a:ea typeface="Montserrat Bold" pitchFamily="34" charset="-122"/>
                  <a:cs typeface="Montserrat Bold" pitchFamily="34" charset="-120"/>
                </a:rPr>
                <a:t>The Opportunity: </a:t>
              </a:r>
            </a:p>
            <a:p>
              <a:pPr algn="ctr">
                <a:lnSpc>
                  <a:spcPts val="4650"/>
                </a:lnSpc>
              </a:pPr>
              <a:r>
                <a:rPr lang="en-US" sz="3200" b="1" dirty="0">
                  <a:solidFill>
                    <a:srgbClr val="000000"/>
                  </a:solidFill>
                  <a:latin typeface="Montserrat Bold" pitchFamily="34" charset="0"/>
                  <a:ea typeface="Montserrat Bold" pitchFamily="34" charset="-122"/>
                  <a:cs typeface="Montserrat Bold" pitchFamily="34" charset="-120"/>
                </a:rPr>
                <a:t>A Synthesis of Disciplines</a:t>
              </a:r>
              <a:endParaRPr lang="en-US" sz="3200" dirty="0">
                <a:solidFill>
                  <a:prstClr val="black"/>
                </a:solidFill>
                <a:latin typeface="Aptos" panose="02110004020202020204"/>
              </a:endParaRPr>
            </a:p>
          </p:txBody>
        </p:sp>
        <p:pic>
          <p:nvPicPr>
            <p:cNvPr id="3" name="Picture 2">
              <a:extLst>
                <a:ext uri="{FF2B5EF4-FFF2-40B4-BE49-F238E27FC236}">
                  <a16:creationId xmlns:a16="http://schemas.microsoft.com/office/drawing/2014/main" id="{0CD12617-0F50-F3C4-87BF-6D85236B8FB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556" b="92444" l="10000" r="90000">
                          <a14:foregroundMark x1="59000" y1="8444" x2="65500" y2="10222"/>
                          <a14:foregroundMark x1="34500" y1="8444" x2="42000" y2="7556"/>
                          <a14:foregroundMark x1="42750" y1="91556" x2="55250" y2="92444"/>
                        </a14:backgroundRemoval>
                      </a14:imgEffect>
                    </a14:imgLayer>
                  </a14:imgProps>
                </a:ext>
              </a:extLst>
            </a:blip>
            <a:srcRect l="21125" r="20553"/>
            <a:stretch>
              <a:fillRect/>
            </a:stretch>
          </p:blipFill>
          <p:spPr>
            <a:xfrm rot="10800000">
              <a:off x="1307689" y="2909185"/>
              <a:ext cx="4159046" cy="4011248"/>
            </a:xfrm>
            <a:prstGeom prst="rect">
              <a:avLst/>
            </a:prstGeom>
          </p:spPr>
        </p:pic>
        <p:sp>
          <p:nvSpPr>
            <p:cNvPr id="5" name="TextBox 4">
              <a:extLst>
                <a:ext uri="{FF2B5EF4-FFF2-40B4-BE49-F238E27FC236}">
                  <a16:creationId xmlns:a16="http://schemas.microsoft.com/office/drawing/2014/main" id="{CFB96F79-B386-B1FE-3E98-80AEB7A0A432}"/>
                </a:ext>
              </a:extLst>
            </p:cNvPr>
            <p:cNvSpPr txBox="1"/>
            <p:nvPr/>
          </p:nvSpPr>
          <p:spPr>
            <a:xfrm>
              <a:off x="3770355" y="5550363"/>
              <a:ext cx="1612490" cy="646331"/>
            </a:xfrm>
            <a:prstGeom prst="rect">
              <a:avLst/>
            </a:prstGeom>
            <a:noFill/>
          </p:spPr>
          <p:txBody>
            <a:bodyPr wrap="square">
              <a:spAutoFit/>
            </a:bodyPr>
            <a:lstStyle/>
            <a:p>
              <a:pPr algn="ctr"/>
              <a:r>
                <a:rPr lang="en-US" b="1" dirty="0"/>
                <a:t>Biophysical</a:t>
              </a:r>
            </a:p>
            <a:p>
              <a:pPr algn="ctr"/>
              <a:r>
                <a:rPr lang="en-US" b="1" dirty="0"/>
                <a:t>Modeling</a:t>
              </a:r>
            </a:p>
          </p:txBody>
        </p:sp>
        <p:sp>
          <p:nvSpPr>
            <p:cNvPr id="7" name="TextBox 6">
              <a:extLst>
                <a:ext uri="{FF2B5EF4-FFF2-40B4-BE49-F238E27FC236}">
                  <a16:creationId xmlns:a16="http://schemas.microsoft.com/office/drawing/2014/main" id="{B61A090B-89ED-0B13-EDA7-EF43277E8C21}"/>
                </a:ext>
              </a:extLst>
            </p:cNvPr>
            <p:cNvSpPr txBox="1"/>
            <p:nvPr/>
          </p:nvSpPr>
          <p:spPr>
            <a:xfrm>
              <a:off x="1769807" y="5550364"/>
              <a:ext cx="1071716" cy="646331"/>
            </a:xfrm>
            <a:prstGeom prst="rect">
              <a:avLst/>
            </a:prstGeom>
            <a:noFill/>
          </p:spPr>
          <p:txBody>
            <a:bodyPr wrap="square">
              <a:spAutoFit/>
            </a:bodyPr>
            <a:lstStyle/>
            <a:p>
              <a:r>
                <a:rPr lang="en-US" b="1" dirty="0"/>
                <a:t>AI/Data Science</a:t>
              </a:r>
            </a:p>
          </p:txBody>
        </p:sp>
        <p:sp>
          <p:nvSpPr>
            <p:cNvPr id="8" name="TextBox 7">
              <a:extLst>
                <a:ext uri="{FF2B5EF4-FFF2-40B4-BE49-F238E27FC236}">
                  <a16:creationId xmlns:a16="http://schemas.microsoft.com/office/drawing/2014/main" id="{0C84D14C-45A2-2E59-609C-BB39EB4F767D}"/>
                </a:ext>
              </a:extLst>
            </p:cNvPr>
            <p:cNvSpPr txBox="1"/>
            <p:nvPr/>
          </p:nvSpPr>
          <p:spPr>
            <a:xfrm>
              <a:off x="2499849" y="3687468"/>
              <a:ext cx="1774724" cy="646331"/>
            </a:xfrm>
            <a:prstGeom prst="rect">
              <a:avLst/>
            </a:prstGeom>
            <a:noFill/>
          </p:spPr>
          <p:txBody>
            <a:bodyPr wrap="square">
              <a:spAutoFit/>
            </a:bodyPr>
            <a:lstStyle/>
            <a:p>
              <a:pPr algn="ctr"/>
              <a:r>
                <a:rPr lang="en-US" b="1" dirty="0"/>
                <a:t>Experimental</a:t>
              </a:r>
            </a:p>
            <a:p>
              <a:pPr algn="ctr"/>
              <a:r>
                <a:rPr lang="en-US" b="1" dirty="0"/>
                <a:t>Biology</a:t>
              </a:r>
            </a:p>
          </p:txBody>
        </p:sp>
      </p:grpSp>
    </p:spTree>
    <p:extLst>
      <p:ext uri="{BB962C8B-B14F-4D97-AF65-F5344CB8AC3E}">
        <p14:creationId xmlns:p14="http://schemas.microsoft.com/office/powerpoint/2010/main" val="372688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
          <a:extLst>
            <a:ext uri="{FF2B5EF4-FFF2-40B4-BE49-F238E27FC236}">
              <a16:creationId xmlns:a16="http://schemas.microsoft.com/office/drawing/2014/main" id="{BD2503F6-0F5B-BE2F-C715-7D7BF725EEE4}"/>
            </a:ext>
          </a:extLst>
        </p:cNvPr>
        <p:cNvGrpSpPr/>
        <p:nvPr/>
      </p:nvGrpSpPr>
      <p:grpSpPr>
        <a:xfrm>
          <a:off x="0" y="0"/>
          <a:ext cx="0" cy="0"/>
          <a:chOff x="0" y="0"/>
          <a:chExt cx="0" cy="0"/>
        </a:xfrm>
      </p:grpSpPr>
      <p:sp>
        <p:nvSpPr>
          <p:cNvPr id="3" name="Text 0">
            <a:extLst>
              <a:ext uri="{FF2B5EF4-FFF2-40B4-BE49-F238E27FC236}">
                <a16:creationId xmlns:a16="http://schemas.microsoft.com/office/drawing/2014/main" id="{570F2B0A-FC03-4A0D-3C9D-5EBB9F80AC57}"/>
              </a:ext>
            </a:extLst>
          </p:cNvPr>
          <p:cNvSpPr/>
          <p:nvPr/>
        </p:nvSpPr>
        <p:spPr>
          <a:xfrm>
            <a:off x="2353214" y="304112"/>
            <a:ext cx="7485572" cy="679114"/>
          </a:xfrm>
          <a:prstGeom prst="rect">
            <a:avLst/>
          </a:prstGeom>
          <a:noFill/>
          <a:ln/>
        </p:spPr>
        <p:txBody>
          <a:bodyPr wrap="none" lIns="0" tIns="0" rIns="0" bIns="0" rtlCol="0" anchor="t"/>
          <a:lstStyle/>
          <a:p>
            <a:pPr>
              <a:lnSpc>
                <a:spcPts val="5500"/>
              </a:lnSpc>
            </a:pPr>
            <a:r>
              <a:rPr lang="en-US" sz="3200" b="1" dirty="0">
                <a:solidFill>
                  <a:srgbClr val="000000"/>
                </a:solidFill>
                <a:latin typeface="Montserrat Bold" pitchFamily="34" charset="0"/>
                <a:ea typeface="Montserrat Bold" pitchFamily="34" charset="-122"/>
                <a:cs typeface="Montserrat Bold" pitchFamily="34" charset="-120"/>
              </a:rPr>
              <a:t>Two Paths to a Synthesis Research</a:t>
            </a:r>
          </a:p>
        </p:txBody>
      </p:sp>
      <p:sp>
        <p:nvSpPr>
          <p:cNvPr id="4" name="Text 0">
            <a:extLst>
              <a:ext uri="{FF2B5EF4-FFF2-40B4-BE49-F238E27FC236}">
                <a16:creationId xmlns:a16="http://schemas.microsoft.com/office/drawing/2014/main" id="{F8333502-B156-6445-B3D2-6388FD412B12}"/>
              </a:ext>
            </a:extLst>
          </p:cNvPr>
          <p:cNvSpPr/>
          <p:nvPr/>
        </p:nvSpPr>
        <p:spPr>
          <a:xfrm>
            <a:off x="7415448" y="1370560"/>
            <a:ext cx="3611428" cy="679114"/>
          </a:xfrm>
          <a:prstGeom prst="rect">
            <a:avLst/>
          </a:prstGeom>
          <a:noFill/>
          <a:ln/>
        </p:spPr>
        <p:txBody>
          <a:bodyPr wrap="none" lIns="0" tIns="0" rIns="0" bIns="0" rtlCol="0" anchor="t"/>
          <a:lstStyle/>
          <a:p>
            <a:pPr>
              <a:lnSpc>
                <a:spcPts val="5500"/>
              </a:lnSpc>
            </a:pPr>
            <a:r>
              <a:rPr lang="en-US" sz="2800" b="1" dirty="0">
                <a:solidFill>
                  <a:srgbClr val="000000"/>
                </a:solidFill>
                <a:latin typeface="Montserrat Bold" pitchFamily="34" charset="0"/>
                <a:ea typeface="Montserrat Bold" pitchFamily="34" charset="-122"/>
                <a:cs typeface="Montserrat Bold" pitchFamily="34" charset="-120"/>
              </a:rPr>
              <a:t>Hypothesis-Driven</a:t>
            </a:r>
          </a:p>
        </p:txBody>
      </p:sp>
      <p:sp>
        <p:nvSpPr>
          <p:cNvPr id="5" name="Text 0">
            <a:extLst>
              <a:ext uri="{FF2B5EF4-FFF2-40B4-BE49-F238E27FC236}">
                <a16:creationId xmlns:a16="http://schemas.microsoft.com/office/drawing/2014/main" id="{28A3C3AA-7857-CA3E-EA7C-F28CB5059415}"/>
              </a:ext>
            </a:extLst>
          </p:cNvPr>
          <p:cNvSpPr/>
          <p:nvPr/>
        </p:nvSpPr>
        <p:spPr>
          <a:xfrm>
            <a:off x="1821961" y="1370560"/>
            <a:ext cx="3023739" cy="679114"/>
          </a:xfrm>
          <a:prstGeom prst="rect">
            <a:avLst/>
          </a:prstGeom>
          <a:noFill/>
          <a:ln/>
        </p:spPr>
        <p:txBody>
          <a:bodyPr wrap="none" lIns="0" tIns="0" rIns="0" bIns="0" rtlCol="0" anchor="t"/>
          <a:lstStyle/>
          <a:p>
            <a:pPr>
              <a:lnSpc>
                <a:spcPts val="5500"/>
              </a:lnSpc>
            </a:pPr>
            <a:r>
              <a:rPr lang="en-US" sz="2800" b="1" dirty="0">
                <a:solidFill>
                  <a:srgbClr val="000000"/>
                </a:solidFill>
                <a:latin typeface="Montserrat Bold" pitchFamily="34" charset="0"/>
                <a:ea typeface="Montserrat Bold" pitchFamily="34" charset="-122"/>
                <a:cs typeface="Montserrat Bold" pitchFamily="34" charset="-120"/>
              </a:rPr>
              <a:t>Method-Driven</a:t>
            </a:r>
          </a:p>
        </p:txBody>
      </p:sp>
      <p:sp>
        <p:nvSpPr>
          <p:cNvPr id="7" name="TextBox 6">
            <a:extLst>
              <a:ext uri="{FF2B5EF4-FFF2-40B4-BE49-F238E27FC236}">
                <a16:creationId xmlns:a16="http://schemas.microsoft.com/office/drawing/2014/main" id="{4C1898FE-319C-1B92-BF79-B92AEA2ADD6A}"/>
              </a:ext>
            </a:extLst>
          </p:cNvPr>
          <p:cNvSpPr txBox="1"/>
          <p:nvPr/>
        </p:nvSpPr>
        <p:spPr>
          <a:xfrm>
            <a:off x="6780304" y="2118923"/>
            <a:ext cx="4881717" cy="923330"/>
          </a:xfrm>
          <a:prstGeom prst="rect">
            <a:avLst/>
          </a:prstGeom>
          <a:noFill/>
        </p:spPr>
        <p:txBody>
          <a:bodyPr wrap="square">
            <a:spAutoFit/>
          </a:bodyPr>
          <a:lstStyle/>
          <a:p>
            <a:r>
              <a:rPr lang="en-US" dirty="0"/>
              <a:t>e.g., A project on neurodegeneration:</a:t>
            </a:r>
          </a:p>
          <a:p>
            <a:r>
              <a:rPr lang="en-US" dirty="0"/>
              <a:t>FUS Mutation → Altered Condensate Physics → Neurotoxicity in ALS? </a:t>
            </a:r>
          </a:p>
        </p:txBody>
      </p:sp>
      <p:sp>
        <p:nvSpPr>
          <p:cNvPr id="8" name="TextBox 7">
            <a:extLst>
              <a:ext uri="{FF2B5EF4-FFF2-40B4-BE49-F238E27FC236}">
                <a16:creationId xmlns:a16="http://schemas.microsoft.com/office/drawing/2014/main" id="{9E85EEE0-9442-1C97-C9A6-EBFB81FF8AA7}"/>
              </a:ext>
            </a:extLst>
          </p:cNvPr>
          <p:cNvSpPr txBox="1"/>
          <p:nvPr/>
        </p:nvSpPr>
        <p:spPr>
          <a:xfrm>
            <a:off x="710809" y="2118923"/>
            <a:ext cx="5246043" cy="923330"/>
          </a:xfrm>
          <a:prstGeom prst="rect">
            <a:avLst/>
          </a:prstGeom>
          <a:noFill/>
        </p:spPr>
        <p:txBody>
          <a:bodyPr wrap="square">
            <a:spAutoFit/>
          </a:bodyPr>
          <a:lstStyle/>
          <a:p>
            <a:r>
              <a:rPr lang="en-US" dirty="0"/>
              <a:t>Structure: protein-RNA interaction site, geometry</a:t>
            </a:r>
          </a:p>
          <a:p>
            <a:r>
              <a:rPr lang="en-US" dirty="0"/>
              <a:t>Biophysical perspective: viscosity and mobility</a:t>
            </a:r>
          </a:p>
          <a:p>
            <a:r>
              <a:rPr lang="en-US" dirty="0"/>
              <a:t>Functional Genomics: altered functional pathways</a:t>
            </a:r>
          </a:p>
        </p:txBody>
      </p:sp>
      <p:grpSp>
        <p:nvGrpSpPr>
          <p:cNvPr id="2" name="Group 1">
            <a:extLst>
              <a:ext uri="{FF2B5EF4-FFF2-40B4-BE49-F238E27FC236}">
                <a16:creationId xmlns:a16="http://schemas.microsoft.com/office/drawing/2014/main" id="{0AAB0126-7C4B-EED8-ADDA-B4265AF93AB8}"/>
              </a:ext>
            </a:extLst>
          </p:cNvPr>
          <p:cNvGrpSpPr/>
          <p:nvPr/>
        </p:nvGrpSpPr>
        <p:grpSpPr>
          <a:xfrm>
            <a:off x="892036" y="3823442"/>
            <a:ext cx="2504046" cy="1250548"/>
            <a:chOff x="892036" y="3823442"/>
            <a:chExt cx="2504046" cy="1250548"/>
          </a:xfrm>
        </p:grpSpPr>
        <p:sp>
          <p:nvSpPr>
            <p:cNvPr id="10" name="TextBox 9">
              <a:extLst>
                <a:ext uri="{FF2B5EF4-FFF2-40B4-BE49-F238E27FC236}">
                  <a16:creationId xmlns:a16="http://schemas.microsoft.com/office/drawing/2014/main" id="{55AB792D-5C24-B33E-341B-729B0519E900}"/>
                </a:ext>
              </a:extLst>
            </p:cNvPr>
            <p:cNvSpPr txBox="1"/>
            <p:nvPr/>
          </p:nvSpPr>
          <p:spPr>
            <a:xfrm>
              <a:off x="1075539" y="3823442"/>
              <a:ext cx="2137039" cy="400110"/>
            </a:xfrm>
            <a:prstGeom prst="rect">
              <a:avLst/>
            </a:prstGeom>
            <a:noFill/>
          </p:spPr>
          <p:txBody>
            <a:bodyPr wrap="square">
              <a:spAutoFit/>
            </a:bodyPr>
            <a:lstStyle/>
            <a:p>
              <a:r>
                <a:rPr lang="en-US" sz="2000" b="1" dirty="0"/>
                <a:t>Experimentalist</a:t>
              </a:r>
            </a:p>
          </p:txBody>
        </p:sp>
        <p:sp>
          <p:nvSpPr>
            <p:cNvPr id="14" name="TextBox 13">
              <a:extLst>
                <a:ext uri="{FF2B5EF4-FFF2-40B4-BE49-F238E27FC236}">
                  <a16:creationId xmlns:a16="http://schemas.microsoft.com/office/drawing/2014/main" id="{1B29DE0E-604E-B2B5-A7BD-15E9DA8C4B4B}"/>
                </a:ext>
              </a:extLst>
            </p:cNvPr>
            <p:cNvSpPr txBox="1"/>
            <p:nvPr/>
          </p:nvSpPr>
          <p:spPr>
            <a:xfrm>
              <a:off x="892036" y="4427659"/>
              <a:ext cx="2504046" cy="646331"/>
            </a:xfrm>
            <a:prstGeom prst="rect">
              <a:avLst/>
            </a:prstGeom>
            <a:noFill/>
          </p:spPr>
          <p:txBody>
            <a:bodyPr wrap="square">
              <a:spAutoFit/>
            </a:bodyPr>
            <a:lstStyle/>
            <a:p>
              <a:pPr marL="285750" indent="-285750">
                <a:buFont typeface="Arial" panose="020B0604020202020204" pitchFamily="34" charset="0"/>
                <a:buChar char="•"/>
              </a:pPr>
              <a:r>
                <a:rPr lang="en-US" dirty="0"/>
                <a:t>High-fidelity data</a:t>
              </a:r>
            </a:p>
            <a:p>
              <a:pPr marL="285750" indent="-285750">
                <a:buFont typeface="Arial" panose="020B0604020202020204" pitchFamily="34" charset="0"/>
                <a:buChar char="•"/>
              </a:pPr>
              <a:r>
                <a:rPr lang="en-US" dirty="0"/>
                <a:t>Working Knowledge </a:t>
              </a:r>
            </a:p>
          </p:txBody>
        </p:sp>
      </p:grpSp>
      <p:grpSp>
        <p:nvGrpSpPr>
          <p:cNvPr id="6" name="Group 5">
            <a:extLst>
              <a:ext uri="{FF2B5EF4-FFF2-40B4-BE49-F238E27FC236}">
                <a16:creationId xmlns:a16="http://schemas.microsoft.com/office/drawing/2014/main" id="{413EFB32-EE70-9E8D-E128-6E5BDE691B47}"/>
              </a:ext>
            </a:extLst>
          </p:cNvPr>
          <p:cNvGrpSpPr/>
          <p:nvPr/>
        </p:nvGrpSpPr>
        <p:grpSpPr>
          <a:xfrm>
            <a:off x="4598917" y="3823442"/>
            <a:ext cx="3143665" cy="1250548"/>
            <a:chOff x="4598917" y="3823442"/>
            <a:chExt cx="3143665" cy="1250548"/>
          </a:xfrm>
        </p:grpSpPr>
        <p:sp>
          <p:nvSpPr>
            <p:cNvPr id="11" name="TextBox 10">
              <a:extLst>
                <a:ext uri="{FF2B5EF4-FFF2-40B4-BE49-F238E27FC236}">
                  <a16:creationId xmlns:a16="http://schemas.microsoft.com/office/drawing/2014/main" id="{41A87AD3-B71E-4FA7-7742-E2A640ABC5D5}"/>
                </a:ext>
              </a:extLst>
            </p:cNvPr>
            <p:cNvSpPr txBox="1"/>
            <p:nvPr/>
          </p:nvSpPr>
          <p:spPr>
            <a:xfrm>
              <a:off x="5196922" y="3823442"/>
              <a:ext cx="1798156" cy="400110"/>
            </a:xfrm>
            <a:prstGeom prst="rect">
              <a:avLst/>
            </a:prstGeom>
            <a:noFill/>
          </p:spPr>
          <p:txBody>
            <a:bodyPr wrap="square">
              <a:spAutoFit/>
            </a:bodyPr>
            <a:lstStyle/>
            <a:p>
              <a:r>
                <a:rPr lang="en-US" sz="2000" b="1" dirty="0"/>
                <a:t>AI Specialist</a:t>
              </a:r>
            </a:p>
          </p:txBody>
        </p:sp>
        <p:sp>
          <p:nvSpPr>
            <p:cNvPr id="16" name="TextBox 15">
              <a:extLst>
                <a:ext uri="{FF2B5EF4-FFF2-40B4-BE49-F238E27FC236}">
                  <a16:creationId xmlns:a16="http://schemas.microsoft.com/office/drawing/2014/main" id="{02FCE430-83F1-96E2-4D2B-9CF1588195F2}"/>
                </a:ext>
              </a:extLst>
            </p:cNvPr>
            <p:cNvSpPr txBox="1"/>
            <p:nvPr/>
          </p:nvSpPr>
          <p:spPr>
            <a:xfrm>
              <a:off x="4598917" y="4427659"/>
              <a:ext cx="3143665" cy="646331"/>
            </a:xfrm>
            <a:prstGeom prst="rect">
              <a:avLst/>
            </a:prstGeom>
            <a:noFill/>
          </p:spPr>
          <p:txBody>
            <a:bodyPr wrap="square">
              <a:spAutoFit/>
            </a:bodyPr>
            <a:lstStyle/>
            <a:p>
              <a:pPr marL="285750" indent="-285750">
                <a:buFont typeface="Arial" panose="020B0604020202020204" pitchFamily="34" charset="0"/>
                <a:buChar char="•"/>
              </a:pPr>
              <a:r>
                <a:rPr lang="en-US" dirty="0"/>
                <a:t>Extracts hidden patterns</a:t>
              </a:r>
            </a:p>
            <a:p>
              <a:pPr marL="285750" indent="-285750">
                <a:buFont typeface="Arial" panose="020B0604020202020204" pitchFamily="34" charset="0"/>
                <a:buChar char="•"/>
              </a:pPr>
              <a:r>
                <a:rPr lang="en-US" dirty="0"/>
                <a:t>Quantifies complex data</a:t>
              </a:r>
            </a:p>
          </p:txBody>
        </p:sp>
      </p:grpSp>
      <p:grpSp>
        <p:nvGrpSpPr>
          <p:cNvPr id="9" name="Group 8">
            <a:extLst>
              <a:ext uri="{FF2B5EF4-FFF2-40B4-BE49-F238E27FC236}">
                <a16:creationId xmlns:a16="http://schemas.microsoft.com/office/drawing/2014/main" id="{B0F092EB-FAE6-D171-C809-9CBDDD495B2A}"/>
              </a:ext>
            </a:extLst>
          </p:cNvPr>
          <p:cNvGrpSpPr/>
          <p:nvPr/>
        </p:nvGrpSpPr>
        <p:grpSpPr>
          <a:xfrm>
            <a:off x="8714132" y="3823442"/>
            <a:ext cx="3143665" cy="1250548"/>
            <a:chOff x="8714132" y="3823442"/>
            <a:chExt cx="3143665" cy="1250548"/>
          </a:xfrm>
        </p:grpSpPr>
        <p:sp>
          <p:nvSpPr>
            <p:cNvPr id="12" name="TextBox 11">
              <a:extLst>
                <a:ext uri="{FF2B5EF4-FFF2-40B4-BE49-F238E27FC236}">
                  <a16:creationId xmlns:a16="http://schemas.microsoft.com/office/drawing/2014/main" id="{E82C51D3-D945-1227-314F-FCFE28EF3D5E}"/>
                </a:ext>
              </a:extLst>
            </p:cNvPr>
            <p:cNvSpPr txBox="1"/>
            <p:nvPr/>
          </p:nvSpPr>
          <p:spPr>
            <a:xfrm>
              <a:off x="9087968" y="3823442"/>
              <a:ext cx="2211996" cy="400110"/>
            </a:xfrm>
            <a:prstGeom prst="rect">
              <a:avLst/>
            </a:prstGeom>
            <a:noFill/>
          </p:spPr>
          <p:txBody>
            <a:bodyPr wrap="square">
              <a:spAutoFit/>
            </a:bodyPr>
            <a:lstStyle/>
            <a:p>
              <a:r>
                <a:rPr lang="en-US" sz="2000" b="1" dirty="0"/>
                <a:t>Biophysicist</a:t>
              </a:r>
            </a:p>
          </p:txBody>
        </p:sp>
        <p:sp>
          <p:nvSpPr>
            <p:cNvPr id="18" name="TextBox 17">
              <a:extLst>
                <a:ext uri="{FF2B5EF4-FFF2-40B4-BE49-F238E27FC236}">
                  <a16:creationId xmlns:a16="http://schemas.microsoft.com/office/drawing/2014/main" id="{C3B45EF6-CCC8-61DB-D2DA-6A5E7B255EEF}"/>
                </a:ext>
              </a:extLst>
            </p:cNvPr>
            <p:cNvSpPr txBox="1"/>
            <p:nvPr/>
          </p:nvSpPr>
          <p:spPr>
            <a:xfrm>
              <a:off x="8714132" y="4427659"/>
              <a:ext cx="3143665" cy="646331"/>
            </a:xfrm>
            <a:prstGeom prst="rect">
              <a:avLst/>
            </a:prstGeom>
            <a:noFill/>
          </p:spPr>
          <p:txBody>
            <a:bodyPr wrap="square">
              <a:spAutoFit/>
            </a:bodyPr>
            <a:lstStyle/>
            <a:p>
              <a:pPr marL="285750" indent="-285750">
                <a:buFont typeface="Arial" panose="020B0604020202020204" pitchFamily="34" charset="0"/>
                <a:buChar char="•"/>
              </a:pPr>
              <a:r>
                <a:rPr lang="en-US" dirty="0"/>
                <a:t>Explains the “how“</a:t>
              </a:r>
            </a:p>
            <a:p>
              <a:pPr marL="285750" indent="-285750">
                <a:buFont typeface="Arial" panose="020B0604020202020204" pitchFamily="34" charset="0"/>
                <a:buChar char="•"/>
              </a:pPr>
              <a:r>
                <a:rPr lang="en-US" dirty="0"/>
                <a:t>Predicts system behaviors</a:t>
              </a:r>
            </a:p>
          </p:txBody>
        </p:sp>
      </p:grpSp>
    </p:spTree>
    <p:extLst>
      <p:ext uri="{BB962C8B-B14F-4D97-AF65-F5344CB8AC3E}">
        <p14:creationId xmlns:p14="http://schemas.microsoft.com/office/powerpoint/2010/main" val="1924013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4">
          <a:extLst>
            <a:ext uri="{FF2B5EF4-FFF2-40B4-BE49-F238E27FC236}">
              <a16:creationId xmlns:a16="http://schemas.microsoft.com/office/drawing/2014/main" id="{AEB6FA29-2501-0C96-94B6-F3D726E6E538}"/>
            </a:ext>
          </a:extLst>
        </p:cNvPr>
        <p:cNvGrpSpPr/>
        <p:nvPr/>
      </p:nvGrpSpPr>
      <p:grpSpPr>
        <a:xfrm>
          <a:off x="0" y="0"/>
          <a:ext cx="0" cy="0"/>
          <a:chOff x="0" y="0"/>
          <a:chExt cx="0" cy="0"/>
        </a:xfrm>
      </p:grpSpPr>
      <p:sp>
        <p:nvSpPr>
          <p:cNvPr id="13" name="Text 0">
            <a:extLst>
              <a:ext uri="{FF2B5EF4-FFF2-40B4-BE49-F238E27FC236}">
                <a16:creationId xmlns:a16="http://schemas.microsoft.com/office/drawing/2014/main" id="{74CBAEDD-AA57-4726-73F9-DC6202431F88}"/>
              </a:ext>
            </a:extLst>
          </p:cNvPr>
          <p:cNvSpPr/>
          <p:nvPr/>
        </p:nvSpPr>
        <p:spPr>
          <a:xfrm>
            <a:off x="1766583" y="185922"/>
            <a:ext cx="8658834" cy="693102"/>
          </a:xfrm>
          <a:prstGeom prst="rect">
            <a:avLst/>
          </a:prstGeom>
          <a:noFill/>
          <a:ln/>
        </p:spPr>
        <p:txBody>
          <a:bodyPr wrap="none" lIns="0" tIns="0" rIns="0" bIns="0" rtlCol="0" anchor="t"/>
          <a:lstStyle/>
          <a:p>
            <a:pPr>
              <a:lnSpc>
                <a:spcPts val="5500"/>
              </a:lnSpc>
            </a:pPr>
            <a:r>
              <a:rPr lang="en-US" sz="3200" b="1" dirty="0">
                <a:solidFill>
                  <a:srgbClr val="000000"/>
                </a:solidFill>
                <a:latin typeface="Montserrat Bold" pitchFamily="34" charset="0"/>
                <a:ea typeface="Montserrat Bold" pitchFamily="34" charset="-122"/>
                <a:cs typeface="Montserrat Bold" pitchFamily="34" charset="-120"/>
              </a:rPr>
              <a:t>Open Questions to Guide Brainstorming</a:t>
            </a:r>
            <a:endParaRPr lang="en-US" sz="3200" dirty="0">
              <a:solidFill>
                <a:prstClr val="black"/>
              </a:solidFill>
              <a:latin typeface="Aptos" panose="02110004020202020204"/>
            </a:endParaRPr>
          </a:p>
        </p:txBody>
      </p:sp>
      <p:sp>
        <p:nvSpPr>
          <p:cNvPr id="19" name="TextBox 18">
            <a:extLst>
              <a:ext uri="{FF2B5EF4-FFF2-40B4-BE49-F238E27FC236}">
                <a16:creationId xmlns:a16="http://schemas.microsoft.com/office/drawing/2014/main" id="{74EA3C40-05E8-2726-8369-20B4F64D6FEC}"/>
              </a:ext>
            </a:extLst>
          </p:cNvPr>
          <p:cNvSpPr txBox="1"/>
          <p:nvPr/>
        </p:nvSpPr>
        <p:spPr>
          <a:xfrm>
            <a:off x="802584" y="1859339"/>
            <a:ext cx="9949992" cy="830997"/>
          </a:xfrm>
          <a:prstGeom prst="rect">
            <a:avLst/>
          </a:prstGeom>
          <a:noFill/>
        </p:spPr>
        <p:txBody>
          <a:bodyPr wrap="square">
            <a:spAutoFit/>
          </a:bodyPr>
          <a:lstStyle/>
          <a:p>
            <a:pPr marL="342900" indent="-342900">
              <a:buFont typeface="Arial" panose="020B0604020202020204" pitchFamily="34" charset="0"/>
              <a:buChar char="•"/>
            </a:pPr>
            <a:r>
              <a:rPr lang="en-US" sz="2400" dirty="0"/>
              <a:t>What are the fundamental physical rules of cellular organization, and how can we build models to predict them?</a:t>
            </a:r>
          </a:p>
        </p:txBody>
      </p:sp>
      <p:sp>
        <p:nvSpPr>
          <p:cNvPr id="3" name="TextBox 2">
            <a:extLst>
              <a:ext uri="{FF2B5EF4-FFF2-40B4-BE49-F238E27FC236}">
                <a16:creationId xmlns:a16="http://schemas.microsoft.com/office/drawing/2014/main" id="{DFFE6039-B9A6-3A91-C950-F3C08FFA6F1E}"/>
              </a:ext>
            </a:extLst>
          </p:cNvPr>
          <p:cNvSpPr txBox="1"/>
          <p:nvPr/>
        </p:nvSpPr>
        <p:spPr>
          <a:xfrm>
            <a:off x="802584" y="1397674"/>
            <a:ext cx="3749538" cy="461665"/>
          </a:xfrm>
          <a:prstGeom prst="rect">
            <a:avLst/>
          </a:prstGeom>
          <a:noFill/>
        </p:spPr>
        <p:txBody>
          <a:bodyPr wrap="square">
            <a:spAutoFit/>
          </a:bodyPr>
          <a:lstStyle/>
          <a:p>
            <a:r>
              <a:rPr lang="en-US" sz="2400" b="1" dirty="0"/>
              <a:t>Biophysical Perspective</a:t>
            </a:r>
          </a:p>
        </p:txBody>
      </p:sp>
      <p:sp>
        <p:nvSpPr>
          <p:cNvPr id="4" name="TextBox 3">
            <a:extLst>
              <a:ext uri="{FF2B5EF4-FFF2-40B4-BE49-F238E27FC236}">
                <a16:creationId xmlns:a16="http://schemas.microsoft.com/office/drawing/2014/main" id="{B18634F3-0D3A-0A98-2666-ACFA9DC2ACB6}"/>
              </a:ext>
            </a:extLst>
          </p:cNvPr>
          <p:cNvSpPr txBox="1"/>
          <p:nvPr/>
        </p:nvSpPr>
        <p:spPr>
          <a:xfrm>
            <a:off x="802584" y="3521333"/>
            <a:ext cx="9949992" cy="830997"/>
          </a:xfrm>
          <a:prstGeom prst="rect">
            <a:avLst/>
          </a:prstGeom>
          <a:noFill/>
        </p:spPr>
        <p:txBody>
          <a:bodyPr wrap="square">
            <a:spAutoFit/>
          </a:bodyPr>
          <a:lstStyle/>
          <a:p>
            <a:pPr marL="342900" indent="-342900">
              <a:buFont typeface="Arial" panose="020B0604020202020204" pitchFamily="34" charset="0"/>
              <a:buChar char="•"/>
            </a:pPr>
            <a:r>
              <a:rPr lang="en-US" sz="2400" dirty="0"/>
              <a:t>Can we use AI to create a quantitative "cellular fingerprint" from multi-scale imaging data to predict cell state and fate?</a:t>
            </a:r>
          </a:p>
        </p:txBody>
      </p:sp>
      <p:sp>
        <p:nvSpPr>
          <p:cNvPr id="5" name="TextBox 4">
            <a:extLst>
              <a:ext uri="{FF2B5EF4-FFF2-40B4-BE49-F238E27FC236}">
                <a16:creationId xmlns:a16="http://schemas.microsoft.com/office/drawing/2014/main" id="{E84C934F-D08E-F518-0571-9F09668D0E60}"/>
              </a:ext>
            </a:extLst>
          </p:cNvPr>
          <p:cNvSpPr txBox="1"/>
          <p:nvPr/>
        </p:nvSpPr>
        <p:spPr>
          <a:xfrm>
            <a:off x="802584" y="3059668"/>
            <a:ext cx="4793146" cy="461665"/>
          </a:xfrm>
          <a:prstGeom prst="rect">
            <a:avLst/>
          </a:prstGeom>
          <a:noFill/>
        </p:spPr>
        <p:txBody>
          <a:bodyPr wrap="square">
            <a:spAutoFit/>
          </a:bodyPr>
          <a:lstStyle/>
          <a:p>
            <a:r>
              <a:rPr lang="en-US" sz="2400" b="1" dirty="0"/>
              <a:t>Data Science / AI Perspective</a:t>
            </a:r>
          </a:p>
        </p:txBody>
      </p:sp>
      <p:sp>
        <p:nvSpPr>
          <p:cNvPr id="8" name="TextBox 7">
            <a:extLst>
              <a:ext uri="{FF2B5EF4-FFF2-40B4-BE49-F238E27FC236}">
                <a16:creationId xmlns:a16="http://schemas.microsoft.com/office/drawing/2014/main" id="{9ADF367F-965C-479F-26FC-C501FFF95BE7}"/>
              </a:ext>
            </a:extLst>
          </p:cNvPr>
          <p:cNvSpPr txBox="1"/>
          <p:nvPr/>
        </p:nvSpPr>
        <p:spPr>
          <a:xfrm>
            <a:off x="802584" y="5183327"/>
            <a:ext cx="9949992" cy="830997"/>
          </a:xfrm>
          <a:prstGeom prst="rect">
            <a:avLst/>
          </a:prstGeom>
          <a:noFill/>
        </p:spPr>
        <p:txBody>
          <a:bodyPr wrap="square">
            <a:spAutoFit/>
          </a:bodyPr>
          <a:lstStyle/>
          <a:p>
            <a:pPr marL="342900" indent="-342900">
              <a:buFont typeface="Arial" panose="020B0604020202020204" pitchFamily="34" charset="0"/>
              <a:buChar char="•"/>
            </a:pPr>
            <a:r>
              <a:rPr lang="en-US" sz="2400" dirty="0"/>
              <a:t>Can we identify a "physical signature" of disease from imaging data that appears before traditional molecular markers?</a:t>
            </a:r>
          </a:p>
        </p:txBody>
      </p:sp>
      <p:sp>
        <p:nvSpPr>
          <p:cNvPr id="9" name="TextBox 8">
            <a:extLst>
              <a:ext uri="{FF2B5EF4-FFF2-40B4-BE49-F238E27FC236}">
                <a16:creationId xmlns:a16="http://schemas.microsoft.com/office/drawing/2014/main" id="{5666424C-8376-66DC-7287-2B9338966CDE}"/>
              </a:ext>
            </a:extLst>
          </p:cNvPr>
          <p:cNvSpPr txBox="1"/>
          <p:nvPr/>
        </p:nvSpPr>
        <p:spPr>
          <a:xfrm>
            <a:off x="802583" y="4721662"/>
            <a:ext cx="5399433" cy="461665"/>
          </a:xfrm>
          <a:prstGeom prst="rect">
            <a:avLst/>
          </a:prstGeom>
          <a:noFill/>
        </p:spPr>
        <p:txBody>
          <a:bodyPr wrap="square">
            <a:spAutoFit/>
          </a:bodyPr>
          <a:lstStyle/>
          <a:p>
            <a:r>
              <a:rPr lang="en-US" sz="2400" b="1" dirty="0"/>
              <a:t>Biological / Disease Perspective</a:t>
            </a:r>
          </a:p>
        </p:txBody>
      </p:sp>
    </p:spTree>
    <p:extLst>
      <p:ext uri="{BB962C8B-B14F-4D97-AF65-F5344CB8AC3E}">
        <p14:creationId xmlns:p14="http://schemas.microsoft.com/office/powerpoint/2010/main" val="23371099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4">
          <a:extLst>
            <a:ext uri="{FF2B5EF4-FFF2-40B4-BE49-F238E27FC236}">
              <a16:creationId xmlns:a16="http://schemas.microsoft.com/office/drawing/2014/main" id="{71FC2848-5CEA-D464-162B-CB2E96538A1F}"/>
            </a:ext>
          </a:extLst>
        </p:cNvPr>
        <p:cNvGrpSpPr/>
        <p:nvPr/>
      </p:nvGrpSpPr>
      <p:grpSpPr>
        <a:xfrm>
          <a:off x="0" y="0"/>
          <a:ext cx="0" cy="0"/>
          <a:chOff x="0" y="0"/>
          <a:chExt cx="0" cy="0"/>
        </a:xfrm>
      </p:grpSpPr>
      <p:sp>
        <p:nvSpPr>
          <p:cNvPr id="2" name="Google Shape;240;p10">
            <a:extLst>
              <a:ext uri="{FF2B5EF4-FFF2-40B4-BE49-F238E27FC236}">
                <a16:creationId xmlns:a16="http://schemas.microsoft.com/office/drawing/2014/main" id="{1C2C0899-55DC-3390-0D42-ED8BAC627FD2}"/>
              </a:ext>
            </a:extLst>
          </p:cNvPr>
          <p:cNvSpPr txBox="1"/>
          <p:nvPr/>
        </p:nvSpPr>
        <p:spPr>
          <a:xfrm>
            <a:off x="2395728" y="0"/>
            <a:ext cx="8304900" cy="585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23047"/>
              </a:buClr>
              <a:buSzPts val="3200"/>
              <a:buFont typeface="Arial"/>
              <a:buNone/>
              <a:tabLst/>
              <a:defRPr/>
            </a:pPr>
            <a:r>
              <a:rPr kumimoji="0" lang="en-US" sz="3200" b="0" i="0" u="none" strike="noStrike" kern="0" cap="none" spc="0" normalizeH="0" baseline="0" noProof="0" dirty="0">
                <a:ln>
                  <a:noFill/>
                </a:ln>
                <a:solidFill>
                  <a:srgbClr val="023047"/>
                </a:solidFill>
                <a:effectLst/>
                <a:uLnTx/>
                <a:uFillTx/>
                <a:latin typeface="Arial"/>
                <a:ea typeface="Arial"/>
                <a:cs typeface="Arial"/>
                <a:sym typeface="Arial"/>
              </a:rPr>
              <a:t>Schedule for your Focus Area Session</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3" name="Google Shape;242;p10">
            <a:extLst>
              <a:ext uri="{FF2B5EF4-FFF2-40B4-BE49-F238E27FC236}">
                <a16:creationId xmlns:a16="http://schemas.microsoft.com/office/drawing/2014/main" id="{C8731987-7671-940A-1BCC-EC9093048A21}"/>
              </a:ext>
            </a:extLst>
          </p:cNvPr>
          <p:cNvGraphicFramePr/>
          <p:nvPr/>
        </p:nvGraphicFramePr>
        <p:xfrm>
          <a:off x="108275" y="678557"/>
          <a:ext cx="11975450" cy="5500885"/>
        </p:xfrm>
        <a:graphic>
          <a:graphicData uri="http://schemas.openxmlformats.org/drawingml/2006/table">
            <a:tbl>
              <a:tblPr firstRow="1" bandRow="1">
                <a:noFill/>
              </a:tblPr>
              <a:tblGrid>
                <a:gridCol w="1243075">
                  <a:extLst>
                    <a:ext uri="{9D8B030D-6E8A-4147-A177-3AD203B41FA5}">
                      <a16:colId xmlns:a16="http://schemas.microsoft.com/office/drawing/2014/main" val="20000"/>
                    </a:ext>
                  </a:extLst>
                </a:gridCol>
                <a:gridCol w="8820550">
                  <a:extLst>
                    <a:ext uri="{9D8B030D-6E8A-4147-A177-3AD203B41FA5}">
                      <a16:colId xmlns:a16="http://schemas.microsoft.com/office/drawing/2014/main" val="20001"/>
                    </a:ext>
                  </a:extLst>
                </a:gridCol>
                <a:gridCol w="1911825">
                  <a:extLst>
                    <a:ext uri="{9D8B030D-6E8A-4147-A177-3AD203B41FA5}">
                      <a16:colId xmlns:a16="http://schemas.microsoft.com/office/drawing/2014/main" val="20002"/>
                    </a:ext>
                  </a:extLst>
                </a:gridCol>
              </a:tblGrid>
              <a:tr h="361725">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solidFill>
                            <a:schemeClr val="bg1"/>
                          </a:solidFill>
                        </a:rPr>
                        <a:t>Time</a:t>
                      </a:r>
                      <a:endParaRPr sz="1400" u="none" strike="noStrike" cap="none" dirty="0">
                        <a:solidFill>
                          <a:schemeClr val="bg1"/>
                        </a:solidFill>
                      </a:endParaRPr>
                    </a:p>
                  </a:txBody>
                  <a:tcPr marL="91450" marR="91450" marT="45725" marB="45725" anchor="ctr">
                    <a:solidFill>
                      <a:srgbClr val="023047"/>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solidFill>
                            <a:schemeClr val="bg1"/>
                          </a:solidFill>
                        </a:rPr>
                        <a:t>Description</a:t>
                      </a:r>
                      <a:endParaRPr sz="1400" u="none" strike="noStrike" cap="none" dirty="0">
                        <a:solidFill>
                          <a:schemeClr val="bg1"/>
                        </a:solidFill>
                      </a:endParaRPr>
                    </a:p>
                  </a:txBody>
                  <a:tcPr marL="91450" marR="91450" marT="45725" marB="45725" anchor="ctr">
                    <a:solidFill>
                      <a:srgbClr val="023047"/>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solidFill>
                            <a:schemeClr val="bg1"/>
                          </a:solidFill>
                        </a:rPr>
                        <a:t>Duration (min)</a:t>
                      </a:r>
                      <a:endParaRPr sz="1400" u="none" strike="noStrike" cap="none" dirty="0">
                        <a:solidFill>
                          <a:schemeClr val="bg1"/>
                        </a:solidFill>
                      </a:endParaRPr>
                    </a:p>
                  </a:txBody>
                  <a:tcPr marL="91450" marR="91450" marT="45725" marB="45725" anchor="ctr">
                    <a:solidFill>
                      <a:srgbClr val="023047"/>
                    </a:solidFill>
                  </a:tcPr>
                </a:tc>
                <a:extLst>
                  <a:ext uri="{0D108BD9-81ED-4DB2-BD59-A6C34878D82A}">
                    <a16:rowId xmlns:a16="http://schemas.microsoft.com/office/drawing/2014/main" val="10000"/>
                  </a:ext>
                </a:extLst>
              </a:tr>
              <a:tr h="813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0:00 - 0:15</a:t>
                      </a:r>
                      <a:endParaRPr sz="14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Introduction:</a:t>
                      </a:r>
                      <a:r>
                        <a:rPr lang="en-US" sz="1400" u="none" strike="noStrike" cap="none"/>
                        <a:t> Brief introduction by the Session Lead(s) giving an overview of the format, goals, and the topic of the session. The overall topic area and direction of field will be described. </a:t>
                      </a:r>
                      <a:endParaRPr sz="1400" u="none" strike="noStrike" cap="none"/>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15 </a:t>
                      </a:r>
                      <a:endParaRPr sz="1400" u="none" strike="noStrike" cap="none"/>
                    </a:p>
                  </a:txBody>
                  <a:tcPr marL="91425" marR="91425" marT="91425" marB="91425" anchor="ctr"/>
                </a:tc>
                <a:extLst>
                  <a:ext uri="{0D108BD9-81ED-4DB2-BD59-A6C34878D82A}">
                    <a16:rowId xmlns:a16="http://schemas.microsoft.com/office/drawing/2014/main" val="10001"/>
                  </a:ext>
                </a:extLst>
              </a:tr>
              <a:tr h="1024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0:15 - 0:45</a:t>
                      </a:r>
                      <a:endParaRPr sz="14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Breakout Brainstorm:</a:t>
                      </a:r>
                      <a:r>
                        <a:rPr lang="en-US" sz="1400" u="none" strike="noStrike" cap="none"/>
                        <a:t> Participants are randomly split into groups (limit of 5 max) to generate community-scale </a:t>
                      </a:r>
                      <a:r>
                        <a:rPr lang="en-US" sz="1400" u="none" strike="noStrike" cap="none">
                          <a:solidFill>
                            <a:schemeClr val="dk1"/>
                          </a:solidFill>
                        </a:rPr>
                        <a:t>synthesis </a:t>
                      </a:r>
                      <a:r>
                        <a:rPr lang="en-US" sz="1400" u="none" strike="noStrike" cap="none"/>
                        <a:t>research questions related to the Focus Area topic. Each group member gets one vote to put towards a question that they would personally like to work on. The top two questions are submitted via Google Forms/Qualtrics.</a:t>
                      </a:r>
                      <a:endParaRPr sz="1400" u="none" strike="noStrike" cap="none"/>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30 </a:t>
                      </a:r>
                      <a:endParaRPr sz="1400" u="none" strike="noStrike" cap="none"/>
                    </a:p>
                  </a:txBody>
                  <a:tcPr marL="91425" marR="91425" marT="91425" marB="91425" anchor="ctr"/>
                </a:tc>
                <a:extLst>
                  <a:ext uri="{0D108BD9-81ED-4DB2-BD59-A6C34878D82A}">
                    <a16:rowId xmlns:a16="http://schemas.microsoft.com/office/drawing/2014/main" val="10002"/>
                  </a:ext>
                </a:extLst>
              </a:tr>
              <a:tr h="602825">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0:45 - 0:55</a:t>
                      </a:r>
                      <a:endParaRPr sz="14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Break:</a:t>
                      </a:r>
                      <a:r>
                        <a:rPr lang="en-US" sz="1400" u="none" strike="noStrike" cap="none"/>
                        <a:t> Participants get a 10-min break while lead(s) evaluate the questions submitted to remove duplicates.</a:t>
                      </a:r>
                      <a:endParaRPr sz="1400" u="none" strike="noStrike" cap="none"/>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10 </a:t>
                      </a:r>
                      <a:endParaRPr sz="1400" u="none" strike="noStrike" cap="none"/>
                    </a:p>
                  </a:txBody>
                  <a:tcPr marL="91425" marR="91425" marT="91425" marB="91425" anchor="ctr"/>
                </a:tc>
                <a:extLst>
                  <a:ext uri="{0D108BD9-81ED-4DB2-BD59-A6C34878D82A}">
                    <a16:rowId xmlns:a16="http://schemas.microsoft.com/office/drawing/2014/main" val="10003"/>
                  </a:ext>
                </a:extLst>
              </a:tr>
              <a:tr h="813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0:55 - 1:00</a:t>
                      </a:r>
                      <a:endParaRPr sz="14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Question Evaluation:</a:t>
                      </a:r>
                      <a:r>
                        <a:rPr lang="en-US" sz="1400" u="none" strike="noStrike" cap="none"/>
                        <a:t> Participants will look at all questions that emerge from the Breakout Brainstorm section and go to a question on which they are interested in working. Focus Area leads will help determine the areas to which those who want to work on different questions should go within the room.</a:t>
                      </a:r>
                      <a:endParaRPr sz="1400" u="none" strike="noStrike" cap="none"/>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5 </a:t>
                      </a:r>
                      <a:endParaRPr sz="1400" u="none" strike="noStrike" cap="none"/>
                    </a:p>
                  </a:txBody>
                  <a:tcPr marL="91425" marR="91425" marT="91425" marB="91425" anchor="ctr"/>
                </a:tc>
                <a:extLst>
                  <a:ext uri="{0D108BD9-81ED-4DB2-BD59-A6C34878D82A}">
                    <a16:rowId xmlns:a16="http://schemas.microsoft.com/office/drawing/2014/main" val="10004"/>
                  </a:ext>
                </a:extLst>
              </a:tr>
              <a:tr h="1024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1:00 - 1:45</a:t>
                      </a:r>
                      <a:endParaRPr sz="14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Exploration:</a:t>
                      </a:r>
                      <a:r>
                        <a:rPr lang="en-US" sz="1400" u="none" strike="noStrike" cap="none"/>
                        <a:t> Participants discuss the questions and see if there is alignment; if there is not, move to another question of interest or start another group on a more focused approach to the question. Every 15 minutes, participants will be encouraged to look for another question of interest, but it is up to them to decide if they want to stick with the current option, explore other questions, or join the open discussion.</a:t>
                      </a:r>
                      <a:endParaRPr sz="1400" u="none" strike="noStrike" cap="none"/>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45 </a:t>
                      </a:r>
                      <a:endParaRPr sz="1400" u="none" strike="noStrike" cap="none"/>
                    </a:p>
                  </a:txBody>
                  <a:tcPr marL="91425" marR="91425" marT="91425" marB="91425" anchor="ctr"/>
                </a:tc>
                <a:extLst>
                  <a:ext uri="{0D108BD9-81ED-4DB2-BD59-A6C34878D82A}">
                    <a16:rowId xmlns:a16="http://schemas.microsoft.com/office/drawing/2014/main" val="10005"/>
                  </a:ext>
                </a:extLst>
              </a:tr>
              <a:tr h="813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1:45 - 2:00</a:t>
                      </a:r>
                      <a:endParaRPr sz="14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Convergence:</a:t>
                      </a:r>
                      <a:r>
                        <a:rPr lang="en-US" sz="1400" u="none" strike="noStrike" cap="none"/>
                        <a:t> Participants make a final decision on if there's a question around which they would like to form a nascent team. It is okay not to have a team or question(s) of interest, as there are other sessions. If participants want to lock-in this group, they may start the proto-proposal writing process.</a:t>
                      </a:r>
                      <a:endParaRPr sz="1400" u="none" strike="noStrike" cap="none"/>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t>15 </a:t>
                      </a:r>
                      <a:endParaRPr sz="1400" u="none" strike="noStrike" cap="none" dirty="0"/>
                    </a:p>
                  </a:txBody>
                  <a:tcPr marL="91425" marR="91425" marT="91425" marB="91425" anchor="ctr"/>
                </a:tc>
                <a:extLst>
                  <a:ext uri="{0D108BD9-81ED-4DB2-BD59-A6C34878D82A}">
                    <a16:rowId xmlns:a16="http://schemas.microsoft.com/office/drawing/2014/main" val="10006"/>
                  </a:ext>
                </a:extLst>
              </a:tr>
            </a:tbl>
          </a:graphicData>
        </a:graphic>
      </p:graphicFrame>
      <p:sp>
        <p:nvSpPr>
          <p:cNvPr id="4" name="Rectangle 3">
            <a:extLst>
              <a:ext uri="{FF2B5EF4-FFF2-40B4-BE49-F238E27FC236}">
                <a16:creationId xmlns:a16="http://schemas.microsoft.com/office/drawing/2014/main" id="{E72F808B-3D97-2700-D282-29CD09F49A3B}"/>
              </a:ext>
            </a:extLst>
          </p:cNvPr>
          <p:cNvSpPr/>
          <p:nvPr/>
        </p:nvSpPr>
        <p:spPr>
          <a:xfrm>
            <a:off x="108275" y="1837944"/>
            <a:ext cx="11975450" cy="1078992"/>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solidFill>
                  <a:srgbClr val="FF0000"/>
                </a:solidFill>
              </a:ln>
              <a:noFill/>
              <a:effectLst/>
              <a:uLnTx/>
              <a:uFillTx/>
              <a:latin typeface="Arial"/>
              <a:ea typeface="+mn-ea"/>
              <a:cs typeface="+mn-cs"/>
              <a:sym typeface="Arial"/>
            </a:endParaRPr>
          </a:p>
        </p:txBody>
      </p:sp>
    </p:spTree>
    <p:extLst>
      <p:ext uri="{BB962C8B-B14F-4D97-AF65-F5344CB8AC3E}">
        <p14:creationId xmlns:p14="http://schemas.microsoft.com/office/powerpoint/2010/main" val="178409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4">
          <a:extLst>
            <a:ext uri="{FF2B5EF4-FFF2-40B4-BE49-F238E27FC236}">
              <a16:creationId xmlns:a16="http://schemas.microsoft.com/office/drawing/2014/main" id="{189C595C-6DE0-739F-5108-AEB60067C6AD}"/>
            </a:ext>
          </a:extLst>
        </p:cNvPr>
        <p:cNvGrpSpPr/>
        <p:nvPr/>
      </p:nvGrpSpPr>
      <p:grpSpPr>
        <a:xfrm>
          <a:off x="0" y="0"/>
          <a:ext cx="0" cy="0"/>
          <a:chOff x="0" y="0"/>
          <a:chExt cx="0" cy="0"/>
        </a:xfrm>
      </p:grpSpPr>
      <p:sp>
        <p:nvSpPr>
          <p:cNvPr id="2" name="Google Shape;240;p10">
            <a:extLst>
              <a:ext uri="{FF2B5EF4-FFF2-40B4-BE49-F238E27FC236}">
                <a16:creationId xmlns:a16="http://schemas.microsoft.com/office/drawing/2014/main" id="{1A127910-2DA4-3A14-C1BE-EE2153E94184}"/>
              </a:ext>
            </a:extLst>
          </p:cNvPr>
          <p:cNvSpPr txBox="1"/>
          <p:nvPr/>
        </p:nvSpPr>
        <p:spPr>
          <a:xfrm>
            <a:off x="2395728" y="0"/>
            <a:ext cx="8304900" cy="5850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23047"/>
              </a:buClr>
              <a:buSzPts val="3200"/>
              <a:buFont typeface="Arial"/>
              <a:buNone/>
              <a:tabLst/>
              <a:defRPr/>
            </a:pPr>
            <a:r>
              <a:rPr kumimoji="0" lang="en-US" sz="3200" b="0" i="0" u="none" strike="noStrike" kern="0" cap="none" spc="0" normalizeH="0" baseline="0" noProof="0" dirty="0">
                <a:ln>
                  <a:noFill/>
                </a:ln>
                <a:solidFill>
                  <a:srgbClr val="023047"/>
                </a:solidFill>
                <a:effectLst/>
                <a:uLnTx/>
                <a:uFillTx/>
                <a:latin typeface="Arial"/>
                <a:ea typeface="Arial"/>
                <a:cs typeface="Arial"/>
                <a:sym typeface="Arial"/>
              </a:rPr>
              <a:t>Schedule for your Focus Area Session</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3" name="Google Shape;242;p10">
            <a:extLst>
              <a:ext uri="{FF2B5EF4-FFF2-40B4-BE49-F238E27FC236}">
                <a16:creationId xmlns:a16="http://schemas.microsoft.com/office/drawing/2014/main" id="{90524E32-E3E7-ACE9-BC1F-BC52B09A0614}"/>
              </a:ext>
            </a:extLst>
          </p:cNvPr>
          <p:cNvGraphicFramePr/>
          <p:nvPr/>
        </p:nvGraphicFramePr>
        <p:xfrm>
          <a:off x="108275" y="678557"/>
          <a:ext cx="11975450" cy="5500885"/>
        </p:xfrm>
        <a:graphic>
          <a:graphicData uri="http://schemas.openxmlformats.org/drawingml/2006/table">
            <a:tbl>
              <a:tblPr firstRow="1" bandRow="1">
                <a:noFill/>
              </a:tblPr>
              <a:tblGrid>
                <a:gridCol w="1243075">
                  <a:extLst>
                    <a:ext uri="{9D8B030D-6E8A-4147-A177-3AD203B41FA5}">
                      <a16:colId xmlns:a16="http://schemas.microsoft.com/office/drawing/2014/main" val="20000"/>
                    </a:ext>
                  </a:extLst>
                </a:gridCol>
                <a:gridCol w="8820550">
                  <a:extLst>
                    <a:ext uri="{9D8B030D-6E8A-4147-A177-3AD203B41FA5}">
                      <a16:colId xmlns:a16="http://schemas.microsoft.com/office/drawing/2014/main" val="20001"/>
                    </a:ext>
                  </a:extLst>
                </a:gridCol>
                <a:gridCol w="1911825">
                  <a:extLst>
                    <a:ext uri="{9D8B030D-6E8A-4147-A177-3AD203B41FA5}">
                      <a16:colId xmlns:a16="http://schemas.microsoft.com/office/drawing/2014/main" val="20002"/>
                    </a:ext>
                  </a:extLst>
                </a:gridCol>
              </a:tblGrid>
              <a:tr h="361725">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solidFill>
                            <a:schemeClr val="bg1"/>
                          </a:solidFill>
                        </a:rPr>
                        <a:t>Time</a:t>
                      </a:r>
                      <a:endParaRPr sz="1400" u="none" strike="noStrike" cap="none" dirty="0">
                        <a:solidFill>
                          <a:schemeClr val="bg1"/>
                        </a:solidFill>
                      </a:endParaRPr>
                    </a:p>
                  </a:txBody>
                  <a:tcPr marL="91450" marR="91450" marT="45725" marB="45725" anchor="ctr">
                    <a:solidFill>
                      <a:srgbClr val="023047"/>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solidFill>
                            <a:schemeClr val="bg1"/>
                          </a:solidFill>
                        </a:rPr>
                        <a:t>Description</a:t>
                      </a:r>
                      <a:endParaRPr sz="1400" u="none" strike="noStrike" cap="none" dirty="0">
                        <a:solidFill>
                          <a:schemeClr val="bg1"/>
                        </a:solidFill>
                      </a:endParaRPr>
                    </a:p>
                  </a:txBody>
                  <a:tcPr marL="91450" marR="91450" marT="45725" marB="45725" anchor="ctr">
                    <a:solidFill>
                      <a:srgbClr val="023047"/>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dirty="0">
                          <a:solidFill>
                            <a:schemeClr val="bg1"/>
                          </a:solidFill>
                        </a:rPr>
                        <a:t>Duration (min)</a:t>
                      </a:r>
                      <a:endParaRPr sz="1400" u="none" strike="noStrike" cap="none" dirty="0">
                        <a:solidFill>
                          <a:schemeClr val="bg1"/>
                        </a:solidFill>
                      </a:endParaRPr>
                    </a:p>
                  </a:txBody>
                  <a:tcPr marL="91450" marR="91450" marT="45725" marB="45725" anchor="ctr">
                    <a:solidFill>
                      <a:srgbClr val="023047"/>
                    </a:solidFill>
                  </a:tcPr>
                </a:tc>
                <a:extLst>
                  <a:ext uri="{0D108BD9-81ED-4DB2-BD59-A6C34878D82A}">
                    <a16:rowId xmlns:a16="http://schemas.microsoft.com/office/drawing/2014/main" val="10000"/>
                  </a:ext>
                </a:extLst>
              </a:tr>
              <a:tr h="813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0:00 - 0:15</a:t>
                      </a:r>
                      <a:endParaRPr sz="14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Introduction:</a:t>
                      </a:r>
                      <a:r>
                        <a:rPr lang="en-US" sz="1400" u="none" strike="noStrike" cap="none"/>
                        <a:t> Brief introduction by the Session Lead(s) giving an overview of the format, goals, and the topic of the session. The overall topic area and direction of field will be described. </a:t>
                      </a:r>
                      <a:endParaRPr sz="1400" u="none" strike="noStrike" cap="none"/>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15 </a:t>
                      </a:r>
                      <a:endParaRPr sz="1400" u="none" strike="noStrike" cap="none"/>
                    </a:p>
                  </a:txBody>
                  <a:tcPr marL="91425" marR="91425" marT="91425" marB="91425" anchor="ctr"/>
                </a:tc>
                <a:extLst>
                  <a:ext uri="{0D108BD9-81ED-4DB2-BD59-A6C34878D82A}">
                    <a16:rowId xmlns:a16="http://schemas.microsoft.com/office/drawing/2014/main" val="10001"/>
                  </a:ext>
                </a:extLst>
              </a:tr>
              <a:tr h="1024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0:15 - 0:45</a:t>
                      </a:r>
                      <a:endParaRPr sz="14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Breakout Brainstorm:</a:t>
                      </a:r>
                      <a:r>
                        <a:rPr lang="en-US" sz="1400" u="none" strike="noStrike" cap="none"/>
                        <a:t> Participants are randomly split into groups (limit of 5 max) to generate community-scale </a:t>
                      </a:r>
                      <a:r>
                        <a:rPr lang="en-US" sz="1400" u="none" strike="noStrike" cap="none">
                          <a:solidFill>
                            <a:schemeClr val="dk1"/>
                          </a:solidFill>
                        </a:rPr>
                        <a:t>synthesis </a:t>
                      </a:r>
                      <a:r>
                        <a:rPr lang="en-US" sz="1400" u="none" strike="noStrike" cap="none"/>
                        <a:t>research questions related to the Focus Area topic. Each group member gets one vote to put towards a question that they would personally like to work on. The top two questions are submitted via Google Forms/Qualtrics.</a:t>
                      </a:r>
                      <a:endParaRPr sz="1400" u="none" strike="noStrike" cap="none"/>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30 </a:t>
                      </a:r>
                      <a:endParaRPr sz="1400" u="none" strike="noStrike" cap="none"/>
                    </a:p>
                  </a:txBody>
                  <a:tcPr marL="91425" marR="91425" marT="91425" marB="91425" anchor="ctr"/>
                </a:tc>
                <a:extLst>
                  <a:ext uri="{0D108BD9-81ED-4DB2-BD59-A6C34878D82A}">
                    <a16:rowId xmlns:a16="http://schemas.microsoft.com/office/drawing/2014/main" val="10002"/>
                  </a:ext>
                </a:extLst>
              </a:tr>
              <a:tr h="602825">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0:45 - 0:55</a:t>
                      </a:r>
                      <a:endParaRPr sz="14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Break:</a:t>
                      </a:r>
                      <a:r>
                        <a:rPr lang="en-US" sz="1400" u="none" strike="noStrike" cap="none"/>
                        <a:t> Participants get a 10-min break while lead(s) evaluate the questions submitted to remove duplicates.</a:t>
                      </a:r>
                      <a:endParaRPr sz="1400" u="none" strike="noStrike" cap="none"/>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10 </a:t>
                      </a:r>
                      <a:endParaRPr sz="1400" u="none" strike="noStrike" cap="none"/>
                    </a:p>
                  </a:txBody>
                  <a:tcPr marL="91425" marR="91425" marT="91425" marB="91425" anchor="ctr"/>
                </a:tc>
                <a:extLst>
                  <a:ext uri="{0D108BD9-81ED-4DB2-BD59-A6C34878D82A}">
                    <a16:rowId xmlns:a16="http://schemas.microsoft.com/office/drawing/2014/main" val="10003"/>
                  </a:ext>
                </a:extLst>
              </a:tr>
              <a:tr h="813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0:55 - 1:00</a:t>
                      </a:r>
                      <a:endParaRPr sz="14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Question Evaluation:</a:t>
                      </a:r>
                      <a:r>
                        <a:rPr lang="en-US" sz="1400" u="none" strike="noStrike" cap="none"/>
                        <a:t> Participants will look at all questions that emerge from the Breakout Brainstorm section and go to a question on which they are interested in working. Focus Area leads will help determine the areas to which those who want to work on different questions should go within the room.</a:t>
                      </a:r>
                      <a:endParaRPr sz="1400" u="none" strike="noStrike" cap="none"/>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5 </a:t>
                      </a:r>
                      <a:endParaRPr sz="1400" u="none" strike="noStrike" cap="none"/>
                    </a:p>
                  </a:txBody>
                  <a:tcPr marL="91425" marR="91425" marT="91425" marB="91425" anchor="ctr"/>
                </a:tc>
                <a:extLst>
                  <a:ext uri="{0D108BD9-81ED-4DB2-BD59-A6C34878D82A}">
                    <a16:rowId xmlns:a16="http://schemas.microsoft.com/office/drawing/2014/main" val="10004"/>
                  </a:ext>
                </a:extLst>
              </a:tr>
              <a:tr h="1024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1:00 - 1:45</a:t>
                      </a:r>
                      <a:endParaRPr sz="14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Exploration:</a:t>
                      </a:r>
                      <a:r>
                        <a:rPr lang="en-US" sz="1400" u="none" strike="noStrike" cap="none"/>
                        <a:t> Participants discuss the questions and see if there is alignment; if there is not, move to another question of interest or start another group on a more focused approach to the question. Every 15 minutes, participants will be encouraged to look for another question of interest, but it is up to them to decide if they want to stick with the current option, explore other questions, or join the open discussion.</a:t>
                      </a:r>
                      <a:endParaRPr sz="1400" u="none" strike="noStrike" cap="none"/>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45 </a:t>
                      </a:r>
                      <a:endParaRPr sz="1400" u="none" strike="noStrike" cap="none"/>
                    </a:p>
                  </a:txBody>
                  <a:tcPr marL="91425" marR="91425" marT="91425" marB="91425" anchor="ctr"/>
                </a:tc>
                <a:extLst>
                  <a:ext uri="{0D108BD9-81ED-4DB2-BD59-A6C34878D82A}">
                    <a16:rowId xmlns:a16="http://schemas.microsoft.com/office/drawing/2014/main" val="10005"/>
                  </a:ext>
                </a:extLst>
              </a:tr>
              <a:tr h="813850">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1:45 - 2:00</a:t>
                      </a:r>
                      <a:endParaRPr sz="1400" u="none" strike="noStrike" cap="none"/>
                    </a:p>
                  </a:txBody>
                  <a:tcPr marL="91425" marR="91425" marT="91425" marB="91425" anchor="ct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t>Convergence:</a:t>
                      </a:r>
                      <a:r>
                        <a:rPr lang="en-US" sz="1400" u="none" strike="noStrike" cap="none"/>
                        <a:t> Participants make a final decision on if there's a question around which they would like to form a nascent team. It is okay not to have a team or question(s) of interest, as there are other sessions. If participants want to lock-in this group, they may start the proto-proposal writing process.</a:t>
                      </a:r>
                      <a:endParaRPr sz="1400" u="none" strike="noStrike" cap="none"/>
                    </a:p>
                  </a:txBody>
                  <a:tcPr marL="91425" marR="91425" marT="91425" marB="91425" anchor="ct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dirty="0"/>
                        <a:t>15 </a:t>
                      </a:r>
                      <a:endParaRPr sz="1400" u="none" strike="noStrike" cap="none" dirty="0"/>
                    </a:p>
                  </a:txBody>
                  <a:tcPr marL="91425" marR="91425" marT="91425" marB="91425" anchor="ctr"/>
                </a:tc>
                <a:extLst>
                  <a:ext uri="{0D108BD9-81ED-4DB2-BD59-A6C34878D82A}">
                    <a16:rowId xmlns:a16="http://schemas.microsoft.com/office/drawing/2014/main" val="10006"/>
                  </a:ext>
                </a:extLst>
              </a:tr>
            </a:tbl>
          </a:graphicData>
        </a:graphic>
      </p:graphicFrame>
      <p:sp>
        <p:nvSpPr>
          <p:cNvPr id="4" name="Rectangle 3">
            <a:extLst>
              <a:ext uri="{FF2B5EF4-FFF2-40B4-BE49-F238E27FC236}">
                <a16:creationId xmlns:a16="http://schemas.microsoft.com/office/drawing/2014/main" id="{A5BB0E7F-6420-880F-2F51-C6E7D815B001}"/>
              </a:ext>
            </a:extLst>
          </p:cNvPr>
          <p:cNvSpPr/>
          <p:nvPr/>
        </p:nvSpPr>
        <p:spPr>
          <a:xfrm>
            <a:off x="108275" y="2907792"/>
            <a:ext cx="11975450" cy="603504"/>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solidFill>
                  <a:srgbClr val="FF0000"/>
                </a:solidFill>
              </a:ln>
              <a:noFill/>
              <a:effectLst/>
              <a:uLnTx/>
              <a:uFillTx/>
              <a:latin typeface="Arial"/>
              <a:ea typeface="+mn-ea"/>
              <a:cs typeface="+mn-cs"/>
              <a:sym typeface="Arial"/>
            </a:endParaRPr>
          </a:p>
        </p:txBody>
      </p:sp>
    </p:spTree>
    <p:extLst>
      <p:ext uri="{BB962C8B-B14F-4D97-AF65-F5344CB8AC3E}">
        <p14:creationId xmlns:p14="http://schemas.microsoft.com/office/powerpoint/2010/main" val="4008285844"/>
      </p:ext>
    </p:extLst>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3145</TotalTime>
  <Words>2494</Words>
  <Application>Microsoft Office PowerPoint</Application>
  <PresentationFormat>Widescreen</PresentationFormat>
  <Paragraphs>195</Paragraphs>
  <Slides>12</Slides>
  <Notes>12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Montserrat Bold</vt:lpstr>
      <vt:lpstr>Play</vt:lpstr>
      <vt:lpstr>Aptos</vt:lpstr>
      <vt:lpstr>Arial</vt:lpstr>
      <vt:lpstr>Calibri</vt:lpstr>
      <vt:lpstr>roboto</vt:lpstr>
      <vt:lpstr>Source Sans Pro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Chen, Tai-Yen</dc:creator>
  <cp:lastModifiedBy>Chen, Tai-Yen</cp:lastModifiedBy>
  <cp:revision>4</cp:revision>
  <dcterms:created xsi:type="dcterms:W3CDTF">2025-05-25T00:24:23Z</dcterms:created>
  <dcterms:modified xsi:type="dcterms:W3CDTF">2025-07-11T18:09:28Z</dcterms:modified>
</cp:coreProperties>
</file>