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12192000"/>
  <p:notesSz cx="6858000" cy="9144000"/>
  <p:embeddedFontLst>
    <p:embeddedFont>
      <p:font typeface="Play"/>
      <p:regular r:id="rId24"/>
      <p:bold r:id="rId25"/>
    </p:embeddedFont>
    <p:embeddedFont>
      <p:font typeface="EB Garamond"/>
      <p:regular r:id="rId26"/>
      <p:bold r:id="rId27"/>
      <p:italic r:id="rId28"/>
      <p:boldItalic r:id="rId29"/>
    </p:embeddedFon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jt9QzRA9+srJVKjJs5pGpMpPRD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01425B-CA70-4533-B4D6-707E70FD4EBE}">
  <a:tblStyle styleId="{1601425B-CA70-4533-B4D6-707E70FD4EB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lay-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EBGaramond-regular.fntdata"/><Relationship Id="rId25" Type="http://schemas.openxmlformats.org/officeDocument/2006/relationships/font" Target="fonts/Play-bold.fntdata"/><Relationship Id="rId28" Type="http://schemas.openxmlformats.org/officeDocument/2006/relationships/font" Target="fonts/EBGaramond-italic.fntdata"/><Relationship Id="rId27" Type="http://schemas.openxmlformats.org/officeDocument/2006/relationships/font" Target="fonts/EBGaramon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EBGaramond-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5.xml"/><Relationship Id="rId33" Type="http://schemas.openxmlformats.org/officeDocument/2006/relationships/font" Target="fonts/HelveticaNeue-boldItalic.fntdata"/><Relationship Id="rId10" Type="http://schemas.openxmlformats.org/officeDocument/2006/relationships/slide" Target="slides/slide4.xml"/><Relationship Id="rId32" Type="http://schemas.openxmlformats.org/officeDocument/2006/relationships/font" Target="fonts/HelveticaNeue-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getcontacts/getcontact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45194687b0_6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1" name="Google Shape;81;g345194687b0_6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45194687b0_6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39700" lvl="1" marL="844550" rtl="0" algn="l">
              <a:lnSpc>
                <a:spcPct val="100000"/>
              </a:lnSpc>
              <a:spcBef>
                <a:spcPts val="0"/>
              </a:spcBef>
              <a:spcAft>
                <a:spcPts val="0"/>
              </a:spcAft>
              <a:buSzPts val="1400"/>
              <a:buNone/>
            </a:pPr>
            <a:r>
              <a:t/>
            </a:r>
            <a:endParaRPr b="0">
              <a:latin typeface="Arial"/>
              <a:ea typeface="Arial"/>
              <a:cs typeface="Arial"/>
              <a:sym typeface="Arial"/>
            </a:endParaRPr>
          </a:p>
        </p:txBody>
      </p:sp>
      <p:sp>
        <p:nvSpPr>
          <p:cNvPr id="190" name="Google Shape;190;g345194687b0_6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45194687b0_6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6" name="Google Shape;196;g345194687b0_6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45194687b0_6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03" name="Google Shape;203;g345194687b0_6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45194687b0_6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10" name="Google Shape;210;g345194687b0_6_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45194687b0_6_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17" name="Google Shape;217;g345194687b0_6_1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45194687b0_6_1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39700" lvl="1" marL="844550" rtl="0" algn="l">
              <a:lnSpc>
                <a:spcPct val="100000"/>
              </a:lnSpc>
              <a:spcBef>
                <a:spcPts val="0"/>
              </a:spcBef>
              <a:spcAft>
                <a:spcPts val="0"/>
              </a:spcAft>
              <a:buSzPts val="1400"/>
              <a:buNone/>
            </a:pPr>
            <a:r>
              <a:t/>
            </a:r>
            <a:endParaRPr b="0">
              <a:latin typeface="Arial"/>
              <a:ea typeface="Arial"/>
              <a:cs typeface="Arial"/>
              <a:sym typeface="Arial"/>
            </a:endParaRPr>
          </a:p>
        </p:txBody>
      </p:sp>
      <p:sp>
        <p:nvSpPr>
          <p:cNvPr id="224" name="Google Shape;224;g345194687b0_6_1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45194687b0_6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30" name="Google Shape;230;g345194687b0_6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45194687b0_6_1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345194687b0_6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45194687b0_6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6" name="Google Shape;86;g345194687b0_6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45194687b0_6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2" name="Google Shape;92;g345194687b0_6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45194687b0_6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9" name="Google Shape;99;g345194687b0_6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45194687b0_6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Clr>
                <a:schemeClr val="dk1"/>
              </a:buClr>
              <a:buSzPts val="1200"/>
              <a:buFont typeface="Arial"/>
              <a:buChar char="•"/>
            </a:pPr>
            <a:r>
              <a:t/>
            </a:r>
            <a:endParaRPr/>
          </a:p>
        </p:txBody>
      </p:sp>
      <p:sp>
        <p:nvSpPr>
          <p:cNvPr id="110" name="Google Shape;110;g345194687b0_6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45194687b0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45194687b0_1_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45194687b0_6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51" name="Google Shape;151;g345194687b0_6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45194687b0_6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345194687b0_6_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7965" lvl="1" marL="914400" rtl="0" algn="l">
              <a:lnSpc>
                <a:spcPct val="100000"/>
              </a:lnSpc>
              <a:spcBef>
                <a:spcPts val="1000"/>
              </a:spcBef>
              <a:spcAft>
                <a:spcPts val="0"/>
              </a:spcAft>
              <a:buSzPts val="1400"/>
              <a:buFont typeface="Courier New"/>
              <a:buNone/>
            </a:pPr>
            <a:r>
              <a:t/>
            </a:r>
            <a:endParaRPr sz="1600">
              <a:latin typeface="EB Garamond"/>
              <a:ea typeface="EB Garamond"/>
              <a:cs typeface="EB Garamond"/>
              <a:sym typeface="EB Garamo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45194687b0_6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345194687b0_6_1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14999"/>
              </a:lnSpc>
              <a:spcBef>
                <a:spcPts val="0"/>
              </a:spcBef>
              <a:spcAft>
                <a:spcPts val="0"/>
              </a:spcAft>
              <a:buSzPts val="1400"/>
              <a:buNone/>
            </a:pPr>
            <a:r>
              <a:rPr b="1" lang="en-US" sz="1100">
                <a:solidFill>
                  <a:srgbClr val="A64D79"/>
                </a:solidFill>
                <a:latin typeface="EB Garamond"/>
                <a:ea typeface="EB Garamond"/>
                <a:cs typeface="EB Garamond"/>
                <a:sym typeface="EB Garamond"/>
              </a:rPr>
              <a:t>Figure</a:t>
            </a:r>
            <a:endParaRPr sz="1100">
              <a:latin typeface="EB Garamond"/>
              <a:ea typeface="EB Garamond"/>
              <a:cs typeface="EB Garamond"/>
              <a:sym typeface="EB Garamond"/>
            </a:endParaRPr>
          </a:p>
          <a:p>
            <a:pPr indent="-316865" lvl="0" marL="457200" rtl="0" algn="l">
              <a:lnSpc>
                <a:spcPct val="100000"/>
              </a:lnSpc>
              <a:spcBef>
                <a:spcPts val="1000"/>
              </a:spcBef>
              <a:spcAft>
                <a:spcPts val="0"/>
              </a:spcAft>
              <a:buSzPts val="1400"/>
              <a:buFont typeface="EB Garamond"/>
              <a:buChar char="●"/>
            </a:pPr>
            <a:r>
              <a:rPr lang="en-US" sz="1100">
                <a:latin typeface="EB Garamond"/>
                <a:ea typeface="EB Garamond"/>
                <a:cs typeface="EB Garamond"/>
                <a:sym typeface="EB Garamond"/>
              </a:rPr>
              <a:t>The figure compares the model's predicted interaction strength (Norm of GNNs Message) with the ground-truth contact frequency （9 types of fundamental molecular interactions） derived from MD simulations.</a:t>
            </a:r>
            <a:endParaRPr/>
          </a:p>
          <a:p>
            <a:pPr indent="-316865" lvl="0" marL="457200" rtl="0" algn="l">
              <a:lnSpc>
                <a:spcPct val="100000"/>
              </a:lnSpc>
              <a:spcBef>
                <a:spcPts val="1000"/>
              </a:spcBef>
              <a:spcAft>
                <a:spcPts val="0"/>
              </a:spcAft>
              <a:buSzPts val="1400"/>
              <a:buFont typeface="EB Garamond"/>
              <a:buChar char="●"/>
            </a:pPr>
            <a:r>
              <a:rPr b="0" i="0" lang="en-US" sz="1200" u="none" cap="none" strike="noStrike">
                <a:solidFill>
                  <a:schemeClr val="dk1"/>
                </a:solidFill>
                <a:latin typeface="Arial"/>
                <a:ea typeface="Arial"/>
                <a:cs typeface="Arial"/>
                <a:sym typeface="Arial"/>
              </a:rPr>
              <a:t>They are figures for 2 proteins 1BGQ-A0 and 1B4U-B0 (from MDCATH dataset)</a:t>
            </a:r>
            <a:endParaRPr b="0" i="0" sz="1100" u="none" cap="none" strike="noStrike">
              <a:solidFill>
                <a:schemeClr val="dk1"/>
              </a:solidFill>
              <a:latin typeface="EB Garamond"/>
              <a:ea typeface="EB Garamond"/>
              <a:cs typeface="EB Garamond"/>
              <a:sym typeface="EB Garamond"/>
            </a:endParaRPr>
          </a:p>
          <a:p>
            <a:pPr indent="-227965" lvl="0" marL="457200" rtl="0" algn="l">
              <a:lnSpc>
                <a:spcPct val="100000"/>
              </a:lnSpc>
              <a:spcBef>
                <a:spcPts val="1000"/>
              </a:spcBef>
              <a:spcAft>
                <a:spcPts val="0"/>
              </a:spcAft>
              <a:buSzPts val="1400"/>
              <a:buFont typeface="EB Garamond"/>
              <a:buNone/>
            </a:pPr>
            <a:r>
              <a:t/>
            </a:r>
            <a:endParaRPr b="0" i="0" sz="1100" u="none" cap="none" strike="noStrike">
              <a:solidFill>
                <a:schemeClr val="dk1"/>
              </a:solidFill>
              <a:latin typeface="EB Garamond"/>
              <a:ea typeface="EB Garamond"/>
              <a:cs typeface="EB Garamond"/>
              <a:sym typeface="EB Garamond"/>
            </a:endParaRPr>
          </a:p>
          <a:p>
            <a:pPr indent="-316865" lvl="0" marL="457200" rtl="0" algn="l">
              <a:lnSpc>
                <a:spcPct val="100000"/>
              </a:lnSpc>
              <a:spcBef>
                <a:spcPts val="1000"/>
              </a:spcBef>
              <a:spcAft>
                <a:spcPts val="0"/>
              </a:spcAft>
              <a:buSzPts val="1400"/>
              <a:buFont typeface="EB Garamond"/>
              <a:buChar char="●"/>
            </a:pPr>
            <a:r>
              <a:rPr lang="en-US">
                <a:latin typeface="EB Garamond"/>
                <a:ea typeface="EB Garamond"/>
                <a:cs typeface="EB Garamond"/>
                <a:sym typeface="EB Garamond"/>
              </a:rPr>
              <a:t>We extract 9 types of realistic interactions from MD simulation trajectories, using </a:t>
            </a:r>
            <a:r>
              <a:rPr b="0" i="0" lang="en-US" sz="1200" u="sng" cap="none" strike="noStrike">
                <a:solidFill>
                  <a:schemeClr val="hlink"/>
                </a:solidFill>
                <a:latin typeface="Arial"/>
                <a:ea typeface="Arial"/>
                <a:cs typeface="Arial"/>
                <a:sym typeface="Arial"/>
                <a:hlinkClick r:id="rId2"/>
              </a:rPr>
              <a:t>https://github.com/getcontacts/getcontacts</a:t>
            </a:r>
            <a:r>
              <a:rPr lang="en-US">
                <a:latin typeface="EB Garamond"/>
                <a:ea typeface="EB Garamond"/>
                <a:cs typeface="EB Garamond"/>
                <a:sym typeface="EB Garamond"/>
              </a:rPr>
              <a:t>: </a:t>
            </a:r>
            <a:endParaRPr>
              <a:latin typeface="EB Garamond"/>
              <a:ea typeface="EB Garamond"/>
              <a:cs typeface="EB Garamond"/>
              <a:sym typeface="EB Garamond"/>
            </a:endParaRPr>
          </a:p>
          <a:p>
            <a:pPr indent="0" lvl="0" marL="0" rtl="0" algn="l">
              <a:lnSpc>
                <a:spcPct val="100000"/>
              </a:lnSpc>
              <a:spcBef>
                <a:spcPts val="0"/>
              </a:spcBef>
              <a:spcAft>
                <a:spcPts val="0"/>
              </a:spcAft>
              <a:buSzPts val="1400"/>
              <a:buFont typeface="Arial"/>
              <a:buNone/>
            </a:pPr>
            <a:r>
              <a:rPr lang="en-US">
                <a:latin typeface="EB Garamond"/>
                <a:ea typeface="EB Garamond"/>
                <a:cs typeface="EB Garamond"/>
                <a:sym typeface="EB Garamond"/>
              </a:rPr>
              <a:t>backbone-to-backbone hydrogen bonds</a:t>
            </a:r>
            <a:endParaRPr>
              <a:latin typeface="EB Garamond"/>
              <a:ea typeface="EB Garamond"/>
              <a:cs typeface="EB Garamond"/>
              <a:sym typeface="EB Garamond"/>
            </a:endParaRPr>
          </a:p>
          <a:p>
            <a:pPr indent="0" lvl="0" marL="0" rtl="0" algn="l">
              <a:lnSpc>
                <a:spcPct val="100000"/>
              </a:lnSpc>
              <a:spcBef>
                <a:spcPts val="0"/>
              </a:spcBef>
              <a:spcAft>
                <a:spcPts val="0"/>
              </a:spcAft>
              <a:buSzPts val="1400"/>
              <a:buFont typeface="Arial"/>
              <a:buNone/>
            </a:pPr>
            <a:r>
              <a:rPr lang="en-US">
                <a:latin typeface="EB Garamond"/>
                <a:ea typeface="EB Garamond"/>
                <a:cs typeface="EB Garamond"/>
                <a:sym typeface="EB Garamond"/>
              </a:rPr>
              <a:t>side-chain-to-backbone hydrogen bonds</a:t>
            </a:r>
            <a:endParaRPr>
              <a:latin typeface="EB Garamond"/>
              <a:ea typeface="EB Garamond"/>
              <a:cs typeface="EB Garamond"/>
              <a:sym typeface="EB Garamond"/>
            </a:endParaRPr>
          </a:p>
          <a:p>
            <a:pPr indent="0" lvl="0" marL="0" rtl="0" algn="l">
              <a:lnSpc>
                <a:spcPct val="100000"/>
              </a:lnSpc>
              <a:spcBef>
                <a:spcPts val="0"/>
              </a:spcBef>
              <a:spcAft>
                <a:spcPts val="0"/>
              </a:spcAft>
              <a:buSzPts val="1400"/>
              <a:buFont typeface="Arial"/>
              <a:buNone/>
            </a:pPr>
            <a:r>
              <a:rPr lang="en-US">
                <a:latin typeface="EB Garamond"/>
                <a:ea typeface="EB Garamond"/>
                <a:cs typeface="EB Garamond"/>
                <a:sym typeface="EB Garamond"/>
              </a:rPr>
              <a:t>side-chain-to-side chain hydrogen bonds</a:t>
            </a:r>
            <a:endParaRPr>
              <a:latin typeface="EB Garamond"/>
              <a:ea typeface="EB Garamond"/>
              <a:cs typeface="EB Garamond"/>
              <a:sym typeface="EB Garamond"/>
            </a:endParaRPr>
          </a:p>
          <a:p>
            <a:pPr indent="0" lvl="0" marL="0" rtl="0" algn="l">
              <a:lnSpc>
                <a:spcPct val="100000"/>
              </a:lnSpc>
              <a:spcBef>
                <a:spcPts val="0"/>
              </a:spcBef>
              <a:spcAft>
                <a:spcPts val="0"/>
              </a:spcAft>
              <a:buSzPts val="1400"/>
              <a:buFont typeface="Arial"/>
              <a:buNone/>
            </a:pPr>
            <a:r>
              <a:rPr lang="en-US">
                <a:latin typeface="EB Garamond"/>
                <a:ea typeface="EB Garamond"/>
                <a:cs typeface="EB Garamond"/>
                <a:sym typeface="EB Garamond"/>
              </a:rPr>
              <a:t>salt bridges</a:t>
            </a:r>
            <a:endParaRPr>
              <a:latin typeface="EB Garamond"/>
              <a:ea typeface="EB Garamond"/>
              <a:cs typeface="EB Garamond"/>
              <a:sym typeface="EB Garamond"/>
            </a:endParaRPr>
          </a:p>
          <a:p>
            <a:pPr indent="0" lvl="0" marL="0" rtl="0" algn="l">
              <a:lnSpc>
                <a:spcPct val="100000"/>
              </a:lnSpc>
              <a:spcBef>
                <a:spcPts val="0"/>
              </a:spcBef>
              <a:spcAft>
                <a:spcPts val="0"/>
              </a:spcAft>
              <a:buSzPts val="1400"/>
              <a:buFont typeface="Arial"/>
              <a:buNone/>
            </a:pPr>
            <a:r>
              <a:rPr lang="en-US">
                <a:latin typeface="EB Garamond"/>
                <a:ea typeface="EB Garamond"/>
                <a:cs typeface="EB Garamond"/>
                <a:sym typeface="EB Garamond"/>
              </a:rPr>
              <a:t>Pi-cation</a:t>
            </a:r>
            <a:endParaRPr>
              <a:latin typeface="EB Garamond"/>
              <a:ea typeface="EB Garamond"/>
              <a:cs typeface="EB Garamond"/>
              <a:sym typeface="EB Garamond"/>
            </a:endParaRPr>
          </a:p>
          <a:p>
            <a:pPr indent="0" lvl="0" marL="0" rtl="0" algn="l">
              <a:lnSpc>
                <a:spcPct val="100000"/>
              </a:lnSpc>
              <a:spcBef>
                <a:spcPts val="0"/>
              </a:spcBef>
              <a:spcAft>
                <a:spcPts val="0"/>
              </a:spcAft>
              <a:buSzPts val="1400"/>
              <a:buFont typeface="Arial"/>
              <a:buNone/>
            </a:pPr>
            <a:r>
              <a:rPr lang="en-US">
                <a:latin typeface="EB Garamond"/>
                <a:ea typeface="EB Garamond"/>
                <a:cs typeface="EB Garamond"/>
                <a:sym typeface="EB Garamond"/>
              </a:rPr>
              <a:t>Pi-stacking</a:t>
            </a:r>
            <a:endParaRPr>
              <a:latin typeface="EB Garamond"/>
              <a:ea typeface="EB Garamond"/>
              <a:cs typeface="EB Garamond"/>
              <a:sym typeface="EB Garamond"/>
            </a:endParaRPr>
          </a:p>
          <a:p>
            <a:pPr indent="0" lvl="0" marL="0" rtl="0" algn="l">
              <a:lnSpc>
                <a:spcPct val="100000"/>
              </a:lnSpc>
              <a:spcBef>
                <a:spcPts val="0"/>
              </a:spcBef>
              <a:spcAft>
                <a:spcPts val="0"/>
              </a:spcAft>
              <a:buSzPts val="1400"/>
              <a:buFont typeface="Arial"/>
              <a:buNone/>
            </a:pPr>
            <a:r>
              <a:rPr lang="en-US">
                <a:latin typeface="EB Garamond"/>
                <a:ea typeface="EB Garamond"/>
                <a:cs typeface="EB Garamond"/>
                <a:sym typeface="EB Garamond"/>
              </a:rPr>
              <a:t>T-stacking</a:t>
            </a:r>
            <a:endParaRPr>
              <a:latin typeface="EB Garamond"/>
              <a:ea typeface="EB Garamond"/>
              <a:cs typeface="EB Garamond"/>
              <a:sym typeface="EB Garamond"/>
            </a:endParaRPr>
          </a:p>
          <a:p>
            <a:pPr indent="0" lvl="0" marL="0" rtl="0" algn="l">
              <a:lnSpc>
                <a:spcPct val="100000"/>
              </a:lnSpc>
              <a:spcBef>
                <a:spcPts val="0"/>
              </a:spcBef>
              <a:spcAft>
                <a:spcPts val="0"/>
              </a:spcAft>
              <a:buSzPts val="1400"/>
              <a:buFont typeface="Arial"/>
              <a:buNone/>
            </a:pPr>
            <a:r>
              <a:rPr lang="en-US">
                <a:latin typeface="EB Garamond"/>
                <a:ea typeface="EB Garamond"/>
                <a:cs typeface="EB Garamond"/>
                <a:sym typeface="EB Garamond"/>
              </a:rPr>
              <a:t>hydrophobic interactions</a:t>
            </a:r>
            <a:endParaRPr>
              <a:latin typeface="EB Garamond"/>
              <a:ea typeface="EB Garamond"/>
              <a:cs typeface="EB Garamond"/>
              <a:sym typeface="EB Garamond"/>
            </a:endParaRPr>
          </a:p>
          <a:p>
            <a:pPr indent="0" lvl="0" marL="0" rtl="0" algn="l">
              <a:lnSpc>
                <a:spcPct val="100000"/>
              </a:lnSpc>
              <a:spcBef>
                <a:spcPts val="0"/>
              </a:spcBef>
              <a:spcAft>
                <a:spcPts val="0"/>
              </a:spcAft>
              <a:buSzPts val="1400"/>
              <a:buFont typeface="Arial"/>
              <a:buNone/>
            </a:pPr>
            <a:r>
              <a:rPr lang="en-US">
                <a:latin typeface="EB Garamond"/>
                <a:ea typeface="EB Garamond"/>
                <a:cs typeface="EB Garamond"/>
                <a:sym typeface="EB Garamond"/>
              </a:rPr>
              <a:t>van der  Waals interactions</a:t>
            </a:r>
            <a:endParaRPr>
              <a:latin typeface="EB Garamond"/>
              <a:ea typeface="EB Garamond"/>
              <a:cs typeface="EB Garamond"/>
              <a:sym typeface="EB Garamond"/>
            </a:endParaRPr>
          </a:p>
          <a:p>
            <a:pPr indent="0" lvl="0" marL="140335" rtl="0" algn="l">
              <a:lnSpc>
                <a:spcPct val="100000"/>
              </a:lnSpc>
              <a:spcBef>
                <a:spcPts val="1000"/>
              </a:spcBef>
              <a:spcAft>
                <a:spcPts val="0"/>
              </a:spcAft>
              <a:buSzPts val="1400"/>
              <a:buNone/>
            </a:pPr>
            <a:r>
              <a:t/>
            </a:r>
            <a:endParaRPr sz="1100">
              <a:latin typeface="EB Garamond"/>
              <a:ea typeface="EB Garamond"/>
              <a:cs typeface="EB Garamond"/>
              <a:sym typeface="EB Garamond"/>
            </a:endParaRPr>
          </a:p>
          <a:p>
            <a:pPr indent="0" lvl="0" marL="0" rtl="0" algn="l">
              <a:lnSpc>
                <a:spcPct val="100000"/>
              </a:lnSpc>
              <a:spcBef>
                <a:spcPts val="0"/>
              </a:spcBef>
              <a:spcAft>
                <a:spcPts val="0"/>
              </a:spcAft>
              <a:buSzPts val="1400"/>
              <a:buFont typeface="Arial"/>
              <a:buNone/>
            </a:pPr>
            <a:r>
              <a:rPr lang="en-US">
                <a:latin typeface="EB Garamond"/>
                <a:ea typeface="EB Garamond"/>
                <a:cs typeface="EB Garamond"/>
                <a:sym typeface="EB Garamond"/>
              </a:rPr>
              <a:t>M(i, j) is the predicted message strength between 2 residues</a:t>
            </a:r>
            <a:endParaRPr/>
          </a:p>
          <a:p>
            <a:pPr indent="0" lvl="0" marL="0" rtl="0" algn="l">
              <a:lnSpc>
                <a:spcPct val="100000"/>
              </a:lnSpc>
              <a:spcBef>
                <a:spcPts val="0"/>
              </a:spcBef>
              <a:spcAft>
                <a:spcPts val="0"/>
              </a:spcAft>
              <a:buSzPts val="1400"/>
              <a:buFont typeface="Arial"/>
              <a:buNone/>
            </a:pPr>
            <a:r>
              <a:rPr lang="en-US">
                <a:latin typeface="EB Garamond"/>
                <a:ea typeface="EB Garamond"/>
                <a:cs typeface="EB Garamond"/>
                <a:sym typeface="EB Garamond"/>
              </a:rPr>
              <a:t>i, j is the residue index </a:t>
            </a:r>
            <a:endParaRPr/>
          </a:p>
          <a:p>
            <a:pPr indent="0" lvl="0" marL="0" rtl="0" algn="l">
              <a:lnSpc>
                <a:spcPct val="100000"/>
              </a:lnSpc>
              <a:spcBef>
                <a:spcPts val="0"/>
              </a:spcBef>
              <a:spcAft>
                <a:spcPts val="0"/>
              </a:spcAft>
              <a:buSzPts val="1400"/>
              <a:buFont typeface="Arial"/>
              <a:buNone/>
            </a:pPr>
            <a:r>
              <a:rPr lang="en-US">
                <a:latin typeface="EB Garamond"/>
                <a:ea typeface="EB Garamond"/>
                <a:cs typeface="EB Garamond"/>
                <a:sym typeface="EB Garamond"/>
              </a:rPr>
              <a:t>R is the edge relation set (sequential + spatial edges)</a:t>
            </a:r>
            <a:endParaRPr/>
          </a:p>
          <a:p>
            <a:pPr indent="0" lvl="0" marL="0" rtl="0" algn="l">
              <a:lnSpc>
                <a:spcPct val="100000"/>
              </a:lnSpc>
              <a:spcBef>
                <a:spcPts val="0"/>
              </a:spcBef>
              <a:spcAft>
                <a:spcPts val="0"/>
              </a:spcAft>
              <a:buSzPts val="1400"/>
              <a:buFont typeface="Arial"/>
              <a:buNone/>
            </a:pPr>
            <a:r>
              <a:rPr lang="en-US">
                <a:latin typeface="EB Garamond"/>
                <a:ea typeface="EB Garamond"/>
                <a:cs typeface="EB Garamond"/>
                <a:sym typeface="EB Garamond"/>
              </a:rPr>
              <a:t>W_r is the weight for relation r</a:t>
            </a:r>
            <a:endParaRPr/>
          </a:p>
          <a:p>
            <a:pPr indent="0" lvl="0" marL="0" rtl="0" algn="l">
              <a:lnSpc>
                <a:spcPct val="100000"/>
              </a:lnSpc>
              <a:spcBef>
                <a:spcPts val="0"/>
              </a:spcBef>
              <a:spcAft>
                <a:spcPts val="0"/>
              </a:spcAft>
              <a:buSzPts val="1400"/>
              <a:buFont typeface="Arial"/>
              <a:buNone/>
            </a:pPr>
            <a:r>
              <a:rPr lang="en-US">
                <a:latin typeface="EB Garamond"/>
                <a:ea typeface="EB Garamond"/>
                <a:cs typeface="EB Garamond"/>
                <a:sym typeface="EB Garamond"/>
              </a:rPr>
              <a:t>h_k is the hidden states of sample k in the neighbors of I</a:t>
            </a:r>
            <a:endParaRPr sz="1100">
              <a:latin typeface="EB Garamond"/>
              <a:ea typeface="EB Garamond"/>
              <a:cs typeface="EB Garamond"/>
              <a:sym typeface="EB Garamond"/>
            </a:endParaRPr>
          </a:p>
          <a:p>
            <a:pPr indent="0" lvl="0" marL="0" rtl="0" algn="l">
              <a:lnSpc>
                <a:spcPct val="100000"/>
              </a:lnSpc>
              <a:spcBef>
                <a:spcPts val="0"/>
              </a:spcBef>
              <a:spcAft>
                <a:spcPts val="0"/>
              </a:spcAft>
              <a:buSzPts val="1400"/>
              <a:buFont typeface="Arial"/>
              <a:buNone/>
            </a:pPr>
            <a:r>
              <a:t/>
            </a:r>
            <a:endParaRPr sz="1100">
              <a:latin typeface="EB Garamond"/>
              <a:ea typeface="EB Garamond"/>
              <a:cs typeface="EB Garamond"/>
              <a:sym typeface="EB Garamond"/>
            </a:endParaRPr>
          </a:p>
          <a:p>
            <a:pPr indent="-285750" lvl="0" marL="285750" rtl="0" algn="l">
              <a:lnSpc>
                <a:spcPct val="100000"/>
              </a:lnSpc>
              <a:spcBef>
                <a:spcPts val="0"/>
              </a:spcBef>
              <a:spcAft>
                <a:spcPts val="0"/>
              </a:spcAft>
              <a:buSzPts val="1400"/>
              <a:buFont typeface="Arial"/>
              <a:buChar char="•"/>
            </a:pPr>
            <a:r>
              <a:rPr lang="en-US">
                <a:latin typeface="EB Garamond"/>
                <a:ea typeface="EB Garamond"/>
                <a:cs typeface="EB Garamond"/>
                <a:sym typeface="EB Garamond"/>
              </a:rPr>
              <a:t>F(i,j) is the interaction frequency between i, j</a:t>
            </a:r>
            <a:endParaRPr/>
          </a:p>
          <a:p>
            <a:pPr indent="-285750" lvl="0" marL="285750" rtl="0" algn="l">
              <a:lnSpc>
                <a:spcPct val="100000"/>
              </a:lnSpc>
              <a:spcBef>
                <a:spcPts val="0"/>
              </a:spcBef>
              <a:spcAft>
                <a:spcPts val="0"/>
              </a:spcAft>
              <a:buSzPts val="1400"/>
              <a:buFont typeface="Arial"/>
              <a:buChar char="•"/>
            </a:pPr>
            <a:r>
              <a:rPr lang="en-US">
                <a:latin typeface="EB Garamond"/>
                <a:ea typeface="EB Garamond"/>
                <a:cs typeface="EB Garamond"/>
                <a:sym typeface="EB Garamond"/>
              </a:rPr>
              <a:t>C is the index of interaction type, we have 9 types</a:t>
            </a:r>
            <a:endParaRPr/>
          </a:p>
          <a:p>
            <a:pPr indent="-285750" lvl="0" marL="285750" rtl="0" algn="l">
              <a:lnSpc>
                <a:spcPct val="100000"/>
              </a:lnSpc>
              <a:spcBef>
                <a:spcPts val="0"/>
              </a:spcBef>
              <a:spcAft>
                <a:spcPts val="0"/>
              </a:spcAft>
              <a:buSzPts val="1400"/>
              <a:buFont typeface="Arial"/>
              <a:buChar char="•"/>
            </a:pPr>
            <a:r>
              <a:rPr lang="en-US">
                <a:latin typeface="EB Garamond"/>
                <a:ea typeface="EB Garamond"/>
                <a:cs typeface="EB Garamond"/>
                <a:sym typeface="EB Garamond"/>
              </a:rPr>
              <a:t>T is the total number frames, t is the time step</a:t>
            </a:r>
            <a:endParaRPr/>
          </a:p>
          <a:p>
            <a:pPr indent="-285750" lvl="0" marL="285750" rtl="0" algn="l">
              <a:lnSpc>
                <a:spcPct val="100000"/>
              </a:lnSpc>
              <a:spcBef>
                <a:spcPts val="0"/>
              </a:spcBef>
              <a:spcAft>
                <a:spcPts val="0"/>
              </a:spcAft>
              <a:buSzPts val="1400"/>
              <a:buFont typeface="Arial"/>
              <a:buChar char="•"/>
            </a:pPr>
            <a:r>
              <a:rPr lang="en-US">
                <a:latin typeface="EB Garamond"/>
                <a:ea typeface="EB Garamond"/>
                <a:cs typeface="EB Garamond"/>
                <a:sym typeface="EB Garamond"/>
              </a:rPr>
              <a:t>I is the indicator for interaction c, whether it is happen</a:t>
            </a:r>
            <a:endParaRPr/>
          </a:p>
          <a:p>
            <a:pPr indent="0" lvl="0" marL="0" rtl="0" algn="l">
              <a:lnSpc>
                <a:spcPct val="100000"/>
              </a:lnSpc>
              <a:spcBef>
                <a:spcPts val="0"/>
              </a:spcBef>
              <a:spcAft>
                <a:spcPts val="0"/>
              </a:spcAft>
              <a:buSzPts val="1400"/>
              <a:buFont typeface="Arial"/>
              <a:buNone/>
            </a:pPr>
            <a:r>
              <a:t/>
            </a:r>
            <a:endParaRPr sz="1100">
              <a:latin typeface="EB Garamond"/>
              <a:ea typeface="EB Garamond"/>
              <a:cs typeface="EB Garamond"/>
              <a:sym typeface="EB Garamond"/>
            </a:endParaRPr>
          </a:p>
          <a:p>
            <a:pPr indent="0" lvl="0" marL="140335" rtl="0" algn="l">
              <a:lnSpc>
                <a:spcPct val="100000"/>
              </a:lnSpc>
              <a:spcBef>
                <a:spcPts val="1000"/>
              </a:spcBef>
              <a:spcAft>
                <a:spcPts val="0"/>
              </a:spcAft>
              <a:buSzPts val="1400"/>
              <a:buFont typeface="EB Garamond"/>
              <a:buNone/>
            </a:pPr>
            <a:r>
              <a:t/>
            </a:r>
            <a:endParaRPr sz="1100">
              <a:latin typeface="EB Garamond"/>
              <a:ea typeface="EB Garamond"/>
              <a:cs typeface="EB Garamond"/>
              <a:sym typeface="EB Garamon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48"/>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8"/>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4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57575"/>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20" name="Google Shape;20;p4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757575"/>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21" name="Google Shape;21;p4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g345194687b0_6_103"/>
          <p:cNvSpPr txBox="1"/>
          <p:nvPr>
            <p:ph type="title"/>
          </p:nvPr>
        </p:nvSpPr>
        <p:spPr>
          <a:xfrm>
            <a:off x="1357842" y="115889"/>
            <a:ext cx="9476316" cy="798512"/>
          </a:xfrm>
          <a:prstGeom prst="rect">
            <a:avLst/>
          </a:prstGeom>
          <a:noFill/>
          <a:ln>
            <a:noFill/>
          </a:ln>
        </p:spPr>
        <p:txBody>
          <a:bodyPr anchorCtr="0" anchor="ctr" bIns="45700" lIns="91425" spcFirstLastPara="1" rIns="91425" wrap="square" tIns="45700">
            <a:noAutofit/>
          </a:bodyPr>
          <a:lstStyle>
            <a:lvl1pPr lvl="0" algn="ctr">
              <a:lnSpc>
                <a:spcPct val="117647"/>
              </a:lnSpc>
              <a:spcBef>
                <a:spcPts val="0"/>
              </a:spcBef>
              <a:spcAft>
                <a:spcPts val="0"/>
              </a:spcAft>
              <a:buSzPts val="1400"/>
              <a:buNone/>
              <a:defRPr>
                <a:latin typeface="Arial"/>
                <a:ea typeface="Arial"/>
                <a:cs typeface="Arial"/>
                <a:sym typeface="Arial"/>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63" name="Google Shape;63;g345194687b0_6_103"/>
          <p:cNvSpPr txBox="1"/>
          <p:nvPr>
            <p:ph idx="12" type="sldNum"/>
          </p:nvPr>
        </p:nvSpPr>
        <p:spPr>
          <a:xfrm>
            <a:off x="7823201" y="6400800"/>
            <a:ext cx="4137025" cy="381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cxnSp>
        <p:nvCxnSpPr>
          <p:cNvPr id="64" name="Google Shape;64;g345194687b0_6_103"/>
          <p:cNvCxnSpPr/>
          <p:nvPr/>
        </p:nvCxnSpPr>
        <p:spPr>
          <a:xfrm>
            <a:off x="111760" y="1143000"/>
            <a:ext cx="11064240" cy="0"/>
          </a:xfrm>
          <a:prstGeom prst="straightConnector1">
            <a:avLst/>
          </a:prstGeom>
          <a:noFill/>
          <a:ln cap="flat" cmpd="sng" w="63500">
            <a:solidFill>
              <a:srgbClr val="002060"/>
            </a:solidFill>
            <a:prstDash val="solid"/>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g345194687b0_6_107"/>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lnSpc>
                <a:spcPct val="200000"/>
              </a:lnSpc>
              <a:spcBef>
                <a:spcPts val="0"/>
              </a:spcBef>
              <a:spcAft>
                <a:spcPts val="0"/>
              </a:spcAft>
              <a:buSzPts val="1400"/>
              <a:buNone/>
              <a:defRPr b="1" sz="2000">
                <a:latin typeface="Arial"/>
                <a:ea typeface="Arial"/>
                <a:cs typeface="Arial"/>
                <a:sym typeface="Arial"/>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67" name="Google Shape;67;g345194687b0_6_107"/>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lnSpc>
                <a:spcPct val="84375"/>
              </a:lnSpc>
              <a:spcBef>
                <a:spcPts val="0"/>
              </a:spcBef>
              <a:spcAft>
                <a:spcPts val="0"/>
              </a:spcAft>
              <a:buSzPts val="3200"/>
              <a:buFont typeface="Arial"/>
              <a:buChar char="•"/>
              <a:defRPr sz="3200"/>
            </a:lvl1pPr>
            <a:lvl2pPr indent="-406400" lvl="1" marL="914400" algn="l">
              <a:lnSpc>
                <a:spcPct val="100000"/>
              </a:lnSpc>
              <a:spcBef>
                <a:spcPts val="1400"/>
              </a:spcBef>
              <a:spcAft>
                <a:spcPts val="0"/>
              </a:spcAft>
              <a:buClr>
                <a:schemeClr val="dk1"/>
              </a:buClr>
              <a:buSzPts val="2800"/>
              <a:buFont typeface="Arial"/>
              <a:buChar char="–"/>
              <a:defRPr sz="2800"/>
            </a:lvl2pPr>
            <a:lvl3pPr indent="-381000" lvl="2" marL="1371600" algn="l">
              <a:spcBef>
                <a:spcPts val="1400"/>
              </a:spcBef>
              <a:spcAft>
                <a:spcPts val="0"/>
              </a:spcAft>
              <a:buSzPts val="2400"/>
              <a:buFont typeface="Arial"/>
              <a:buChar char="•"/>
              <a:defRPr sz="2400"/>
            </a:lvl3pPr>
            <a:lvl4pPr indent="-228600" lvl="3" marL="1828800" algn="l">
              <a:spcBef>
                <a:spcPts val="400"/>
              </a:spcBef>
              <a:spcAft>
                <a:spcPts val="0"/>
              </a:spcAft>
              <a:buSzPts val="1400"/>
              <a:buNone/>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Times"/>
              <a:buChar char="»"/>
              <a:defRPr sz="2000"/>
            </a:lvl6pPr>
            <a:lvl7pPr indent="-355600" lvl="6" marL="3200400" algn="l">
              <a:spcBef>
                <a:spcPts val="400"/>
              </a:spcBef>
              <a:spcAft>
                <a:spcPts val="0"/>
              </a:spcAft>
              <a:buClr>
                <a:schemeClr val="dk1"/>
              </a:buClr>
              <a:buSzPts val="2000"/>
              <a:buFont typeface="Times"/>
              <a:buChar char="»"/>
              <a:defRPr sz="2000"/>
            </a:lvl7pPr>
            <a:lvl8pPr indent="-355600" lvl="7" marL="3657600" algn="l">
              <a:spcBef>
                <a:spcPts val="400"/>
              </a:spcBef>
              <a:spcAft>
                <a:spcPts val="0"/>
              </a:spcAft>
              <a:buClr>
                <a:schemeClr val="dk1"/>
              </a:buClr>
              <a:buSzPts val="2000"/>
              <a:buFont typeface="Times"/>
              <a:buChar char="»"/>
              <a:defRPr sz="2000"/>
            </a:lvl8pPr>
            <a:lvl9pPr indent="-355600" lvl="8" marL="4114800" algn="l">
              <a:spcBef>
                <a:spcPts val="400"/>
              </a:spcBef>
              <a:spcAft>
                <a:spcPts val="0"/>
              </a:spcAft>
              <a:buClr>
                <a:schemeClr val="dk1"/>
              </a:buClr>
              <a:buSzPts val="2000"/>
              <a:buFont typeface="Times"/>
              <a:buChar char="»"/>
              <a:defRPr sz="2000"/>
            </a:lvl9pPr>
          </a:lstStyle>
          <a:p/>
        </p:txBody>
      </p:sp>
      <p:sp>
        <p:nvSpPr>
          <p:cNvPr id="68" name="Google Shape;68;g345194687b0_6_107"/>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lnSpc>
                <a:spcPct val="192857"/>
              </a:lnSpc>
              <a:spcBef>
                <a:spcPts val="0"/>
              </a:spcBef>
              <a:spcAft>
                <a:spcPts val="0"/>
              </a:spcAft>
              <a:buSzPts val="1400"/>
              <a:buFont typeface="Arial"/>
              <a:buNone/>
              <a:defRPr sz="1400"/>
            </a:lvl1pPr>
            <a:lvl2pPr indent="-228600" lvl="1" marL="914400" algn="l">
              <a:lnSpc>
                <a:spcPct val="233333"/>
              </a:lnSpc>
              <a:spcBef>
                <a:spcPts val="1400"/>
              </a:spcBef>
              <a:spcAft>
                <a:spcPts val="0"/>
              </a:spcAft>
              <a:buClr>
                <a:schemeClr val="dk1"/>
              </a:buClr>
              <a:buSzPts val="1200"/>
              <a:buFont typeface="Arial"/>
              <a:buNone/>
              <a:defRPr sz="1200"/>
            </a:lvl2pPr>
            <a:lvl3pPr indent="-228600" lvl="2" marL="1371600" algn="l">
              <a:spcBef>
                <a:spcPts val="1400"/>
              </a:spcBef>
              <a:spcAft>
                <a:spcPts val="0"/>
              </a:spcAft>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Times"/>
              <a:buNone/>
              <a:defRPr sz="900"/>
            </a:lvl6pPr>
            <a:lvl7pPr indent="-228600" lvl="6" marL="3200400" algn="l">
              <a:spcBef>
                <a:spcPts val="180"/>
              </a:spcBef>
              <a:spcAft>
                <a:spcPts val="0"/>
              </a:spcAft>
              <a:buClr>
                <a:schemeClr val="dk1"/>
              </a:buClr>
              <a:buSzPts val="900"/>
              <a:buFont typeface="Times"/>
              <a:buNone/>
              <a:defRPr sz="900"/>
            </a:lvl7pPr>
            <a:lvl8pPr indent="-228600" lvl="7" marL="3657600" algn="l">
              <a:spcBef>
                <a:spcPts val="180"/>
              </a:spcBef>
              <a:spcAft>
                <a:spcPts val="0"/>
              </a:spcAft>
              <a:buClr>
                <a:schemeClr val="dk1"/>
              </a:buClr>
              <a:buSzPts val="900"/>
              <a:buFont typeface="Times"/>
              <a:buNone/>
              <a:defRPr sz="900"/>
            </a:lvl8pPr>
            <a:lvl9pPr indent="-228600" lvl="8" marL="4114800" algn="l">
              <a:spcBef>
                <a:spcPts val="180"/>
              </a:spcBef>
              <a:spcAft>
                <a:spcPts val="0"/>
              </a:spcAft>
              <a:buClr>
                <a:schemeClr val="dk1"/>
              </a:buClr>
              <a:buSzPts val="900"/>
              <a:buFont typeface="Times"/>
              <a:buNone/>
              <a:defRPr sz="9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g345194687b0_6_111"/>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lnSpc>
                <a:spcPct val="200000"/>
              </a:lnSpc>
              <a:spcBef>
                <a:spcPts val="0"/>
              </a:spcBef>
              <a:spcAft>
                <a:spcPts val="0"/>
              </a:spcAft>
              <a:buSzPts val="1400"/>
              <a:buNone/>
              <a:defRPr b="1" sz="2000">
                <a:latin typeface="Arial"/>
                <a:ea typeface="Arial"/>
                <a:cs typeface="Arial"/>
                <a:sym typeface="Arial"/>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71" name="Google Shape;71;g345194687b0_6_111"/>
          <p:cNvSpPr/>
          <p:nvPr>
            <p:ph idx="2" type="pic"/>
          </p:nvPr>
        </p:nvSpPr>
        <p:spPr>
          <a:xfrm>
            <a:off x="2389717" y="612775"/>
            <a:ext cx="7315200" cy="4114800"/>
          </a:xfrm>
          <a:prstGeom prst="rect">
            <a:avLst/>
          </a:prstGeom>
          <a:noFill/>
          <a:ln>
            <a:noFill/>
          </a:ln>
        </p:spPr>
      </p:sp>
      <p:sp>
        <p:nvSpPr>
          <p:cNvPr id="72" name="Google Shape;72;g345194687b0_6_111"/>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92857"/>
              </a:lnSpc>
              <a:spcBef>
                <a:spcPts val="0"/>
              </a:spcBef>
              <a:spcAft>
                <a:spcPts val="0"/>
              </a:spcAft>
              <a:buSzPts val="1400"/>
              <a:buFont typeface="Arial"/>
              <a:buNone/>
              <a:defRPr sz="1400"/>
            </a:lvl1pPr>
            <a:lvl2pPr indent="-228600" lvl="1" marL="914400" algn="l">
              <a:lnSpc>
                <a:spcPct val="233333"/>
              </a:lnSpc>
              <a:spcBef>
                <a:spcPts val="1400"/>
              </a:spcBef>
              <a:spcAft>
                <a:spcPts val="0"/>
              </a:spcAft>
              <a:buClr>
                <a:schemeClr val="dk1"/>
              </a:buClr>
              <a:buSzPts val="1200"/>
              <a:buFont typeface="Arial"/>
              <a:buNone/>
              <a:defRPr sz="1200"/>
            </a:lvl2pPr>
            <a:lvl3pPr indent="-228600" lvl="2" marL="1371600" algn="l">
              <a:spcBef>
                <a:spcPts val="1400"/>
              </a:spcBef>
              <a:spcAft>
                <a:spcPts val="0"/>
              </a:spcAft>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Times"/>
              <a:buNone/>
              <a:defRPr sz="900"/>
            </a:lvl6pPr>
            <a:lvl7pPr indent="-228600" lvl="6" marL="3200400" algn="l">
              <a:spcBef>
                <a:spcPts val="180"/>
              </a:spcBef>
              <a:spcAft>
                <a:spcPts val="0"/>
              </a:spcAft>
              <a:buClr>
                <a:schemeClr val="dk1"/>
              </a:buClr>
              <a:buSzPts val="900"/>
              <a:buFont typeface="Times"/>
              <a:buNone/>
              <a:defRPr sz="900"/>
            </a:lvl7pPr>
            <a:lvl8pPr indent="-228600" lvl="7" marL="3657600" algn="l">
              <a:spcBef>
                <a:spcPts val="180"/>
              </a:spcBef>
              <a:spcAft>
                <a:spcPts val="0"/>
              </a:spcAft>
              <a:buClr>
                <a:schemeClr val="dk1"/>
              </a:buClr>
              <a:buSzPts val="900"/>
              <a:buFont typeface="Times"/>
              <a:buNone/>
              <a:defRPr sz="900"/>
            </a:lvl8pPr>
            <a:lvl9pPr indent="-228600" lvl="8" marL="4114800" algn="l">
              <a:spcBef>
                <a:spcPts val="180"/>
              </a:spcBef>
              <a:spcAft>
                <a:spcPts val="0"/>
              </a:spcAft>
              <a:buClr>
                <a:schemeClr val="dk1"/>
              </a:buClr>
              <a:buSzPts val="900"/>
              <a:buFont typeface="Times"/>
              <a:buNone/>
              <a:defRPr sz="9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g345194687b0_6_115"/>
          <p:cNvSpPr txBox="1"/>
          <p:nvPr>
            <p:ph type="title"/>
          </p:nvPr>
        </p:nvSpPr>
        <p:spPr>
          <a:xfrm>
            <a:off x="1357842" y="115889"/>
            <a:ext cx="9476316" cy="798512"/>
          </a:xfrm>
          <a:prstGeom prst="rect">
            <a:avLst/>
          </a:prstGeom>
          <a:noFill/>
          <a:ln>
            <a:noFill/>
          </a:ln>
        </p:spPr>
        <p:txBody>
          <a:bodyPr anchorCtr="0" anchor="ctr" bIns="45700" lIns="91425" spcFirstLastPara="1" rIns="91425" wrap="square" tIns="45700">
            <a:noAutofit/>
          </a:bodyPr>
          <a:lstStyle>
            <a:lvl1pPr lvl="0" algn="ctr">
              <a:lnSpc>
                <a:spcPct val="117647"/>
              </a:lnSpc>
              <a:spcBef>
                <a:spcPts val="0"/>
              </a:spcBef>
              <a:spcAft>
                <a:spcPts val="0"/>
              </a:spcAft>
              <a:buSzPts val="1400"/>
              <a:buNone/>
              <a:defRPr>
                <a:latin typeface="Arial"/>
                <a:ea typeface="Arial"/>
                <a:cs typeface="Arial"/>
                <a:sym typeface="Arial"/>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75" name="Google Shape;75;g345194687b0_6_115"/>
          <p:cNvSpPr txBox="1"/>
          <p:nvPr>
            <p:ph idx="1" type="body"/>
          </p:nvPr>
        </p:nvSpPr>
        <p:spPr>
          <a:xfrm rot="5400000">
            <a:off x="3528220" y="-1780382"/>
            <a:ext cx="4627561" cy="10668000"/>
          </a:xfrm>
          <a:prstGeom prst="rect">
            <a:avLst/>
          </a:prstGeom>
          <a:noFill/>
          <a:ln>
            <a:noFill/>
          </a:ln>
        </p:spPr>
        <p:txBody>
          <a:bodyPr anchorCtr="0" anchor="t" bIns="45700" lIns="91425" spcFirstLastPara="1" rIns="91425" wrap="square" tIns="45700">
            <a:noAutofit/>
          </a:bodyPr>
          <a:lstStyle>
            <a:lvl1pPr indent="-342900" lvl="0" marL="457200" algn="l">
              <a:lnSpc>
                <a:spcPct val="150000"/>
              </a:lnSpc>
              <a:spcBef>
                <a:spcPts val="0"/>
              </a:spcBef>
              <a:spcAft>
                <a:spcPts val="0"/>
              </a:spcAft>
              <a:buSzPts val="1800"/>
              <a:buChar char="•"/>
              <a:defRPr/>
            </a:lvl1pPr>
            <a:lvl2pPr indent="-342900" lvl="1" marL="914400" algn="l">
              <a:lnSpc>
                <a:spcPct val="155555"/>
              </a:lnSpc>
              <a:spcBef>
                <a:spcPts val="1400"/>
              </a:spcBef>
              <a:spcAft>
                <a:spcPts val="0"/>
              </a:spcAft>
              <a:buClr>
                <a:schemeClr val="dk1"/>
              </a:buClr>
              <a:buSzPts val="1800"/>
              <a:buChar char="–"/>
              <a:defRPr/>
            </a:lvl2pPr>
            <a:lvl3pPr indent="-342900" lvl="2" marL="1371600" algn="l">
              <a:spcBef>
                <a:spcPts val="1400"/>
              </a:spcBef>
              <a:spcAft>
                <a:spcPts val="0"/>
              </a:spcAft>
              <a:buSzPts val="1800"/>
              <a:buChar char="•"/>
              <a:defRPr/>
            </a:lvl3pPr>
            <a:lvl4pPr indent="-228600" lvl="3" marL="1828800" algn="l">
              <a:spcBef>
                <a:spcPts val="360"/>
              </a:spcBef>
              <a:spcAft>
                <a:spcPts val="0"/>
              </a:spcAft>
              <a:buSzPts val="1400"/>
              <a:buNone/>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g345194687b0_6_118"/>
          <p:cNvSpPr txBox="1"/>
          <p:nvPr>
            <p:ph type="title"/>
          </p:nvPr>
        </p:nvSpPr>
        <p:spPr>
          <a:xfrm rot="5400000">
            <a:off x="6939492" y="2193925"/>
            <a:ext cx="5365750" cy="2438400"/>
          </a:xfrm>
          <a:prstGeom prst="rect">
            <a:avLst/>
          </a:prstGeom>
          <a:noFill/>
          <a:ln>
            <a:noFill/>
          </a:ln>
        </p:spPr>
        <p:txBody>
          <a:bodyPr anchorCtr="0" anchor="ctr" bIns="45700" lIns="91425" spcFirstLastPara="1" rIns="91425" wrap="square" tIns="45700">
            <a:noAutofit/>
          </a:bodyPr>
          <a:lstStyle>
            <a:lvl1pPr lvl="0" algn="ctr">
              <a:lnSpc>
                <a:spcPct val="117647"/>
              </a:lnSpc>
              <a:spcBef>
                <a:spcPts val="0"/>
              </a:spcBef>
              <a:spcAft>
                <a:spcPts val="0"/>
              </a:spcAft>
              <a:buSzPts val="1400"/>
              <a:buNone/>
              <a:defRPr>
                <a:latin typeface="Arial"/>
                <a:ea typeface="Arial"/>
                <a:cs typeface="Arial"/>
                <a:sym typeface="Arial"/>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78" name="Google Shape;78;g345194687b0_6_118"/>
          <p:cNvSpPr txBox="1"/>
          <p:nvPr>
            <p:ph idx="1" type="body"/>
          </p:nvPr>
        </p:nvSpPr>
        <p:spPr>
          <a:xfrm rot="5400000">
            <a:off x="1961092" y="-142875"/>
            <a:ext cx="5365750" cy="7112000"/>
          </a:xfrm>
          <a:prstGeom prst="rect">
            <a:avLst/>
          </a:prstGeom>
          <a:noFill/>
          <a:ln>
            <a:noFill/>
          </a:ln>
        </p:spPr>
        <p:txBody>
          <a:bodyPr anchorCtr="0" anchor="t" bIns="45700" lIns="91425" spcFirstLastPara="1" rIns="91425" wrap="square" tIns="45700">
            <a:noAutofit/>
          </a:bodyPr>
          <a:lstStyle>
            <a:lvl1pPr indent="-342900" lvl="0" marL="457200" algn="l">
              <a:lnSpc>
                <a:spcPct val="150000"/>
              </a:lnSpc>
              <a:spcBef>
                <a:spcPts val="0"/>
              </a:spcBef>
              <a:spcAft>
                <a:spcPts val="0"/>
              </a:spcAft>
              <a:buSzPts val="1800"/>
              <a:buChar char="•"/>
              <a:defRPr/>
            </a:lvl1pPr>
            <a:lvl2pPr indent="-342900" lvl="1" marL="914400" algn="l">
              <a:lnSpc>
                <a:spcPct val="155555"/>
              </a:lnSpc>
              <a:spcBef>
                <a:spcPts val="1400"/>
              </a:spcBef>
              <a:spcAft>
                <a:spcPts val="0"/>
              </a:spcAft>
              <a:buClr>
                <a:schemeClr val="dk1"/>
              </a:buClr>
              <a:buSzPts val="1800"/>
              <a:buChar char="–"/>
              <a:defRPr/>
            </a:lvl2pPr>
            <a:lvl3pPr indent="-342900" lvl="2" marL="1371600" algn="l">
              <a:spcBef>
                <a:spcPts val="1400"/>
              </a:spcBef>
              <a:spcAft>
                <a:spcPts val="0"/>
              </a:spcAft>
              <a:buSzPts val="1800"/>
              <a:buChar char="•"/>
              <a:defRPr/>
            </a:lvl3pPr>
            <a:lvl4pPr indent="-228600" lvl="3" marL="1828800" algn="l">
              <a:spcBef>
                <a:spcPts val="360"/>
              </a:spcBef>
              <a:spcAft>
                <a:spcPts val="0"/>
              </a:spcAft>
              <a:buSzPts val="1400"/>
              <a:buNone/>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g345194687b0_6_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Helvetica Neue"/>
                <a:ea typeface="Helvetica Neue"/>
                <a:cs typeface="Helvetica Neue"/>
                <a:sym typeface="Helvetica Neue"/>
              </a:defRPr>
            </a:lvl1pPr>
            <a:lvl2pPr indent="-381000" lvl="1" marL="914400" algn="l">
              <a:lnSpc>
                <a:spcPct val="90000"/>
              </a:lnSpc>
              <a:spcBef>
                <a:spcPts val="500"/>
              </a:spcBef>
              <a:spcAft>
                <a:spcPts val="0"/>
              </a:spcAft>
              <a:buSzPts val="2400"/>
              <a:buChar char="•"/>
              <a:defRPr>
                <a:latin typeface="Helvetica Neue"/>
                <a:ea typeface="Helvetica Neue"/>
                <a:cs typeface="Helvetica Neue"/>
                <a:sym typeface="Helvetica Neue"/>
              </a:defRPr>
            </a:lvl2pPr>
            <a:lvl3pPr indent="-355600" lvl="2" marL="1371600" algn="l">
              <a:lnSpc>
                <a:spcPct val="90000"/>
              </a:lnSpc>
              <a:spcBef>
                <a:spcPts val="500"/>
              </a:spcBef>
              <a:spcAft>
                <a:spcPts val="0"/>
              </a:spcAft>
              <a:buSzPts val="2000"/>
              <a:buChar char="•"/>
              <a:defRPr>
                <a:latin typeface="Helvetica Neue"/>
                <a:ea typeface="Helvetica Neue"/>
                <a:cs typeface="Helvetica Neue"/>
                <a:sym typeface="Helvetica Neue"/>
              </a:defRPr>
            </a:lvl3pPr>
            <a:lvl4pPr indent="-342900" lvl="3" marL="1828800" algn="l">
              <a:lnSpc>
                <a:spcPct val="90000"/>
              </a:lnSpc>
              <a:spcBef>
                <a:spcPts val="500"/>
              </a:spcBef>
              <a:spcAft>
                <a:spcPts val="0"/>
              </a:spcAft>
              <a:buSzPts val="1800"/>
              <a:buChar char="•"/>
              <a:defRPr>
                <a:latin typeface="Helvetica Neue"/>
                <a:ea typeface="Helvetica Neue"/>
                <a:cs typeface="Helvetica Neue"/>
                <a:sym typeface="Helvetica Neue"/>
              </a:defRPr>
            </a:lvl4pPr>
            <a:lvl5pPr indent="-342900" lvl="4" marL="2286000" algn="l">
              <a:lnSpc>
                <a:spcPct val="90000"/>
              </a:lnSpc>
              <a:spcBef>
                <a:spcPts val="500"/>
              </a:spcBef>
              <a:spcAft>
                <a:spcPts val="0"/>
              </a:spcAft>
              <a:buSzPts val="1800"/>
              <a:buChar char="•"/>
              <a:defRPr>
                <a:latin typeface="Helvetica Neue"/>
                <a:ea typeface="Helvetica Neue"/>
                <a:cs typeface="Helvetica Neue"/>
                <a:sym typeface="Helvetica Neue"/>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g345194687b0_6_12"/>
          <p:cNvSpPr txBox="1"/>
          <p:nvPr>
            <p:ph idx="12" type="sldNum"/>
          </p:nvPr>
        </p:nvSpPr>
        <p:spPr>
          <a:xfrm>
            <a:off x="10896600" y="6400800"/>
            <a:ext cx="1063626" cy="3810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757575"/>
              </a:buClr>
              <a:buSzPts val="1200"/>
              <a:buFont typeface="Arial"/>
              <a:buNone/>
              <a:defRPr b="0" i="0" sz="16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757575"/>
              </a:buClr>
              <a:buSzPts val="1200"/>
              <a:buFont typeface="Arial"/>
              <a:buNone/>
              <a:defRPr b="0" i="0" sz="16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757575"/>
              </a:buClr>
              <a:buSzPts val="1200"/>
              <a:buFont typeface="Arial"/>
              <a:buNone/>
              <a:defRPr b="0" i="0" sz="16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757575"/>
              </a:buClr>
              <a:buSzPts val="1200"/>
              <a:buFont typeface="Arial"/>
              <a:buNone/>
              <a:defRPr b="0" i="0" sz="16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757575"/>
              </a:buClr>
              <a:buSzPts val="1200"/>
              <a:buFont typeface="Arial"/>
              <a:buNone/>
              <a:defRPr b="0" i="0" sz="16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757575"/>
              </a:buClr>
              <a:buSzPts val="1200"/>
              <a:buFont typeface="Arial"/>
              <a:buNone/>
              <a:defRPr b="0" i="0" sz="16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757575"/>
              </a:buClr>
              <a:buSzPts val="1200"/>
              <a:buFont typeface="Arial"/>
              <a:buNone/>
              <a:defRPr b="0" i="0" sz="16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757575"/>
              </a:buClr>
              <a:buSzPts val="1200"/>
              <a:buFont typeface="Arial"/>
              <a:buNone/>
              <a:defRPr b="0" i="0" sz="16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757575"/>
              </a:buClr>
              <a:buSzPts val="1200"/>
              <a:buFont typeface="Arial"/>
              <a:buNone/>
              <a:defRPr b="0" i="0" sz="16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
        <p:nvSpPr>
          <p:cNvPr id="25" name="Google Shape;25;g345194687b0_6_12"/>
          <p:cNvSpPr txBox="1"/>
          <p:nvPr>
            <p:ph type="title"/>
          </p:nvPr>
        </p:nvSpPr>
        <p:spPr>
          <a:xfrm>
            <a:off x="1357842" y="192088"/>
            <a:ext cx="9476316" cy="79851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4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6" name="Google Shape;26;g345194687b0_6_12"/>
          <p:cNvCxnSpPr/>
          <p:nvPr/>
        </p:nvCxnSpPr>
        <p:spPr>
          <a:xfrm>
            <a:off x="111760" y="1143000"/>
            <a:ext cx="11064240" cy="0"/>
          </a:xfrm>
          <a:prstGeom prst="straightConnector1">
            <a:avLst/>
          </a:prstGeom>
          <a:noFill/>
          <a:ln cap="flat" cmpd="sng" w="63500">
            <a:solidFill>
              <a:srgbClr val="002060"/>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 및 본문 1">
  <p:cSld name="TITLE_AND_BODY_1">
    <p:spTree>
      <p:nvGrpSpPr>
        <p:cNvPr id="27" name="Shape 27"/>
        <p:cNvGrpSpPr/>
        <p:nvPr/>
      </p:nvGrpSpPr>
      <p:grpSpPr>
        <a:xfrm>
          <a:off x="0" y="0"/>
          <a:ext cx="0" cy="0"/>
          <a:chOff x="0" y="0"/>
          <a:chExt cx="0" cy="0"/>
        </a:xfrm>
      </p:grpSpPr>
      <p:sp>
        <p:nvSpPr>
          <p:cNvPr id="28" name="Google Shape;28;g345194687b0_1_80"/>
          <p:cNvSpPr txBox="1"/>
          <p:nvPr>
            <p:ph type="title"/>
          </p:nvPr>
        </p:nvSpPr>
        <p:spPr>
          <a:xfrm>
            <a:off x="415600" y="186967"/>
            <a:ext cx="11360700" cy="656400"/>
          </a:xfrm>
          <a:prstGeom prst="rect">
            <a:avLst/>
          </a:prstGeom>
        </p:spPr>
        <p:txBody>
          <a:bodyPr anchorCtr="0" anchor="ctr" bIns="45700" lIns="91425" spcFirstLastPara="1" rIns="91425" wrap="square" tIns="45700">
            <a:normAutofit/>
          </a:bodyPr>
          <a:lstStyle>
            <a:lvl1pPr lvl="0">
              <a:spcBef>
                <a:spcPts val="0"/>
              </a:spcBef>
              <a:spcAft>
                <a:spcPts val="0"/>
              </a:spcAft>
              <a:buSzPts val="3500"/>
              <a:buFont typeface="Calibri"/>
              <a:buNone/>
              <a:defRPr b="1" sz="3500">
                <a:latin typeface="Calibri"/>
                <a:ea typeface="Calibri"/>
                <a:cs typeface="Calibri"/>
                <a:sym typeface="Calibri"/>
              </a:defRPr>
            </a:lvl1pPr>
            <a:lvl2pPr lvl="1">
              <a:spcBef>
                <a:spcPts val="0"/>
              </a:spcBef>
              <a:spcAft>
                <a:spcPts val="0"/>
              </a:spcAft>
              <a:buSzPts val="3500"/>
              <a:buFont typeface="Calibri"/>
              <a:buNone/>
              <a:defRPr b="1" sz="3500">
                <a:latin typeface="Calibri"/>
                <a:ea typeface="Calibri"/>
                <a:cs typeface="Calibri"/>
                <a:sym typeface="Calibri"/>
              </a:defRPr>
            </a:lvl2pPr>
            <a:lvl3pPr lvl="2">
              <a:spcBef>
                <a:spcPts val="0"/>
              </a:spcBef>
              <a:spcAft>
                <a:spcPts val="0"/>
              </a:spcAft>
              <a:buSzPts val="3500"/>
              <a:buFont typeface="Calibri"/>
              <a:buNone/>
              <a:defRPr b="1" sz="3500">
                <a:latin typeface="Calibri"/>
                <a:ea typeface="Calibri"/>
                <a:cs typeface="Calibri"/>
                <a:sym typeface="Calibri"/>
              </a:defRPr>
            </a:lvl3pPr>
            <a:lvl4pPr lvl="3">
              <a:spcBef>
                <a:spcPts val="0"/>
              </a:spcBef>
              <a:spcAft>
                <a:spcPts val="0"/>
              </a:spcAft>
              <a:buSzPts val="3500"/>
              <a:buFont typeface="Calibri"/>
              <a:buNone/>
              <a:defRPr b="1" sz="3500">
                <a:latin typeface="Calibri"/>
                <a:ea typeface="Calibri"/>
                <a:cs typeface="Calibri"/>
                <a:sym typeface="Calibri"/>
              </a:defRPr>
            </a:lvl4pPr>
            <a:lvl5pPr lvl="4">
              <a:spcBef>
                <a:spcPts val="0"/>
              </a:spcBef>
              <a:spcAft>
                <a:spcPts val="0"/>
              </a:spcAft>
              <a:buSzPts val="3500"/>
              <a:buFont typeface="Calibri"/>
              <a:buNone/>
              <a:defRPr b="1" sz="3500">
                <a:latin typeface="Calibri"/>
                <a:ea typeface="Calibri"/>
                <a:cs typeface="Calibri"/>
                <a:sym typeface="Calibri"/>
              </a:defRPr>
            </a:lvl5pPr>
            <a:lvl6pPr lvl="5">
              <a:spcBef>
                <a:spcPts val="0"/>
              </a:spcBef>
              <a:spcAft>
                <a:spcPts val="0"/>
              </a:spcAft>
              <a:buSzPts val="3500"/>
              <a:buFont typeface="Calibri"/>
              <a:buNone/>
              <a:defRPr b="1" sz="3500">
                <a:latin typeface="Calibri"/>
                <a:ea typeface="Calibri"/>
                <a:cs typeface="Calibri"/>
                <a:sym typeface="Calibri"/>
              </a:defRPr>
            </a:lvl6pPr>
            <a:lvl7pPr lvl="6">
              <a:spcBef>
                <a:spcPts val="0"/>
              </a:spcBef>
              <a:spcAft>
                <a:spcPts val="0"/>
              </a:spcAft>
              <a:buSzPts val="3500"/>
              <a:buFont typeface="Calibri"/>
              <a:buNone/>
              <a:defRPr b="1" sz="3500">
                <a:latin typeface="Calibri"/>
                <a:ea typeface="Calibri"/>
                <a:cs typeface="Calibri"/>
                <a:sym typeface="Calibri"/>
              </a:defRPr>
            </a:lvl7pPr>
            <a:lvl8pPr lvl="7">
              <a:spcBef>
                <a:spcPts val="0"/>
              </a:spcBef>
              <a:spcAft>
                <a:spcPts val="0"/>
              </a:spcAft>
              <a:buSzPts val="3500"/>
              <a:buFont typeface="Calibri"/>
              <a:buNone/>
              <a:defRPr b="1" sz="3500">
                <a:latin typeface="Calibri"/>
                <a:ea typeface="Calibri"/>
                <a:cs typeface="Calibri"/>
                <a:sym typeface="Calibri"/>
              </a:defRPr>
            </a:lvl8pPr>
            <a:lvl9pPr lvl="8">
              <a:spcBef>
                <a:spcPts val="0"/>
              </a:spcBef>
              <a:spcAft>
                <a:spcPts val="0"/>
              </a:spcAft>
              <a:buSzPts val="3500"/>
              <a:buFont typeface="Calibri"/>
              <a:buNone/>
              <a:defRPr b="1" sz="3500">
                <a:latin typeface="Calibri"/>
                <a:ea typeface="Calibri"/>
                <a:cs typeface="Calibri"/>
                <a:sym typeface="Calibri"/>
              </a:defRPr>
            </a:lvl9pPr>
          </a:lstStyle>
          <a:p/>
        </p:txBody>
      </p:sp>
      <p:sp>
        <p:nvSpPr>
          <p:cNvPr id="29" name="Google Shape;29;g345194687b0_1_80"/>
          <p:cNvSpPr txBox="1"/>
          <p:nvPr>
            <p:ph idx="1" type="body"/>
          </p:nvPr>
        </p:nvSpPr>
        <p:spPr>
          <a:xfrm>
            <a:off x="415600" y="1194300"/>
            <a:ext cx="11360700" cy="5150700"/>
          </a:xfrm>
          <a:prstGeom prst="rect">
            <a:avLst/>
          </a:prstGeom>
        </p:spPr>
        <p:txBody>
          <a:bodyPr anchorCtr="0" anchor="t" bIns="45700" lIns="91425" spcFirstLastPara="1" rIns="91425" wrap="square" tIns="45700">
            <a:normAutofit/>
          </a:bodyPr>
          <a:lstStyle>
            <a:lvl1pPr indent="-349250" lvl="0" marL="457200">
              <a:spcBef>
                <a:spcPts val="1000"/>
              </a:spcBef>
              <a:spcAft>
                <a:spcPts val="0"/>
              </a:spcAft>
              <a:buSzPts val="1900"/>
              <a:buFont typeface="Calibri"/>
              <a:buChar char="•"/>
              <a:defRPr sz="1900">
                <a:latin typeface="Calibri"/>
                <a:ea typeface="Calibri"/>
                <a:cs typeface="Calibri"/>
                <a:sym typeface="Calibri"/>
              </a:defRPr>
            </a:lvl1pPr>
            <a:lvl2pPr indent="-311150" lvl="1" marL="914400">
              <a:spcBef>
                <a:spcPts val="500"/>
              </a:spcBef>
              <a:spcAft>
                <a:spcPts val="0"/>
              </a:spcAft>
              <a:buSzPts val="1300"/>
              <a:buFont typeface="Calibri"/>
              <a:buChar char="•"/>
              <a:defRPr sz="1300">
                <a:latin typeface="Calibri"/>
                <a:ea typeface="Calibri"/>
                <a:cs typeface="Calibri"/>
                <a:sym typeface="Calibri"/>
              </a:defRPr>
            </a:lvl2pPr>
            <a:lvl3pPr indent="-311150" lvl="2" marL="1371600">
              <a:spcBef>
                <a:spcPts val="500"/>
              </a:spcBef>
              <a:spcAft>
                <a:spcPts val="0"/>
              </a:spcAft>
              <a:buSzPts val="1300"/>
              <a:buFont typeface="Calibri"/>
              <a:buChar char="•"/>
              <a:defRPr sz="1300">
                <a:latin typeface="Calibri"/>
                <a:ea typeface="Calibri"/>
                <a:cs typeface="Calibri"/>
                <a:sym typeface="Calibri"/>
              </a:defRPr>
            </a:lvl3pPr>
            <a:lvl4pPr indent="-311150" lvl="3" marL="1828800">
              <a:spcBef>
                <a:spcPts val="500"/>
              </a:spcBef>
              <a:spcAft>
                <a:spcPts val="0"/>
              </a:spcAft>
              <a:buSzPts val="1300"/>
              <a:buFont typeface="Calibri"/>
              <a:buChar char="•"/>
              <a:defRPr sz="1300">
                <a:latin typeface="Calibri"/>
                <a:ea typeface="Calibri"/>
                <a:cs typeface="Calibri"/>
                <a:sym typeface="Calibri"/>
              </a:defRPr>
            </a:lvl4pPr>
            <a:lvl5pPr indent="-311150" lvl="4" marL="2286000">
              <a:spcBef>
                <a:spcPts val="500"/>
              </a:spcBef>
              <a:spcAft>
                <a:spcPts val="0"/>
              </a:spcAft>
              <a:buSzPts val="1300"/>
              <a:buFont typeface="Calibri"/>
              <a:buChar char="•"/>
              <a:defRPr sz="1300">
                <a:latin typeface="Calibri"/>
                <a:ea typeface="Calibri"/>
                <a:cs typeface="Calibri"/>
                <a:sym typeface="Calibri"/>
              </a:defRPr>
            </a:lvl5pPr>
            <a:lvl6pPr indent="-311150" lvl="5" marL="2743200">
              <a:spcBef>
                <a:spcPts val="500"/>
              </a:spcBef>
              <a:spcAft>
                <a:spcPts val="0"/>
              </a:spcAft>
              <a:buSzPts val="1300"/>
              <a:buFont typeface="Calibri"/>
              <a:buChar char="•"/>
              <a:defRPr sz="1300">
                <a:latin typeface="Calibri"/>
                <a:ea typeface="Calibri"/>
                <a:cs typeface="Calibri"/>
                <a:sym typeface="Calibri"/>
              </a:defRPr>
            </a:lvl6pPr>
            <a:lvl7pPr indent="-311150" lvl="6" marL="3200400">
              <a:spcBef>
                <a:spcPts val="500"/>
              </a:spcBef>
              <a:spcAft>
                <a:spcPts val="0"/>
              </a:spcAft>
              <a:buSzPts val="1300"/>
              <a:buFont typeface="Calibri"/>
              <a:buChar char="•"/>
              <a:defRPr sz="1300">
                <a:latin typeface="Calibri"/>
                <a:ea typeface="Calibri"/>
                <a:cs typeface="Calibri"/>
                <a:sym typeface="Calibri"/>
              </a:defRPr>
            </a:lvl7pPr>
            <a:lvl8pPr indent="-311150" lvl="7" marL="3657600">
              <a:spcBef>
                <a:spcPts val="500"/>
              </a:spcBef>
              <a:spcAft>
                <a:spcPts val="0"/>
              </a:spcAft>
              <a:buSzPts val="1300"/>
              <a:buFont typeface="Calibri"/>
              <a:buChar char="•"/>
              <a:defRPr sz="1300">
                <a:latin typeface="Calibri"/>
                <a:ea typeface="Calibri"/>
                <a:cs typeface="Calibri"/>
                <a:sym typeface="Calibri"/>
              </a:defRPr>
            </a:lvl8pPr>
            <a:lvl9pPr indent="-311150" lvl="8" marL="4114800">
              <a:spcBef>
                <a:spcPts val="500"/>
              </a:spcBef>
              <a:spcAft>
                <a:spcPts val="0"/>
              </a:spcAft>
              <a:buSzPts val="1300"/>
              <a:buFont typeface="Calibri"/>
              <a:buChar char="•"/>
              <a:defRPr sz="1300">
                <a:latin typeface="Calibri"/>
                <a:ea typeface="Calibri"/>
                <a:cs typeface="Calibri"/>
                <a:sym typeface="Calibri"/>
              </a:defRPr>
            </a:lvl9pPr>
          </a:lstStyle>
          <a:p/>
        </p:txBody>
      </p:sp>
      <p:sp>
        <p:nvSpPr>
          <p:cNvPr id="30" name="Google Shape;30;g345194687b0_1_80"/>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g345194687b0_1_80"/>
          <p:cNvSpPr txBox="1"/>
          <p:nvPr>
            <p:ph idx="2" type="title"/>
          </p:nvPr>
        </p:nvSpPr>
        <p:spPr>
          <a:xfrm>
            <a:off x="415600" y="749197"/>
            <a:ext cx="11360700" cy="452400"/>
          </a:xfrm>
          <a:prstGeom prst="rect">
            <a:avLst/>
          </a:prstGeom>
        </p:spPr>
        <p:txBody>
          <a:bodyPr anchorCtr="0" anchor="ctr" bIns="45700" lIns="91425" spcFirstLastPara="1" rIns="91425" wrap="square" tIns="45700">
            <a:normAutofit/>
          </a:bodyPr>
          <a:lstStyle>
            <a:lvl1pPr lvl="0">
              <a:spcBef>
                <a:spcPts val="0"/>
              </a:spcBef>
              <a:spcAft>
                <a:spcPts val="0"/>
              </a:spcAft>
              <a:buClr>
                <a:srgbClr val="004191"/>
              </a:buClr>
              <a:buSzPts val="1900"/>
              <a:buFont typeface="Calibri"/>
              <a:buNone/>
              <a:defRPr sz="1900">
                <a:solidFill>
                  <a:srgbClr val="004191"/>
                </a:solidFill>
                <a:latin typeface="Calibri"/>
                <a:ea typeface="Calibri"/>
                <a:cs typeface="Calibri"/>
                <a:sym typeface="Calibri"/>
              </a:defRPr>
            </a:lvl1pPr>
            <a:lvl2pPr lvl="1">
              <a:spcBef>
                <a:spcPts val="0"/>
              </a:spcBef>
              <a:spcAft>
                <a:spcPts val="0"/>
              </a:spcAft>
              <a:buClr>
                <a:srgbClr val="004191"/>
              </a:buClr>
              <a:buSzPts val="1900"/>
              <a:buFont typeface="Calibri"/>
              <a:buNone/>
              <a:defRPr sz="1900">
                <a:solidFill>
                  <a:srgbClr val="004191"/>
                </a:solidFill>
                <a:latin typeface="Calibri"/>
                <a:ea typeface="Calibri"/>
                <a:cs typeface="Calibri"/>
                <a:sym typeface="Calibri"/>
              </a:defRPr>
            </a:lvl2pPr>
            <a:lvl3pPr lvl="2">
              <a:spcBef>
                <a:spcPts val="0"/>
              </a:spcBef>
              <a:spcAft>
                <a:spcPts val="0"/>
              </a:spcAft>
              <a:buClr>
                <a:srgbClr val="004191"/>
              </a:buClr>
              <a:buSzPts val="1900"/>
              <a:buFont typeface="Calibri"/>
              <a:buNone/>
              <a:defRPr sz="1900">
                <a:solidFill>
                  <a:srgbClr val="004191"/>
                </a:solidFill>
                <a:latin typeface="Calibri"/>
                <a:ea typeface="Calibri"/>
                <a:cs typeface="Calibri"/>
                <a:sym typeface="Calibri"/>
              </a:defRPr>
            </a:lvl3pPr>
            <a:lvl4pPr lvl="3">
              <a:spcBef>
                <a:spcPts val="0"/>
              </a:spcBef>
              <a:spcAft>
                <a:spcPts val="0"/>
              </a:spcAft>
              <a:buClr>
                <a:srgbClr val="004191"/>
              </a:buClr>
              <a:buSzPts val="1900"/>
              <a:buFont typeface="Calibri"/>
              <a:buNone/>
              <a:defRPr sz="1900">
                <a:solidFill>
                  <a:srgbClr val="004191"/>
                </a:solidFill>
                <a:latin typeface="Calibri"/>
                <a:ea typeface="Calibri"/>
                <a:cs typeface="Calibri"/>
                <a:sym typeface="Calibri"/>
              </a:defRPr>
            </a:lvl4pPr>
            <a:lvl5pPr lvl="4">
              <a:spcBef>
                <a:spcPts val="0"/>
              </a:spcBef>
              <a:spcAft>
                <a:spcPts val="0"/>
              </a:spcAft>
              <a:buClr>
                <a:srgbClr val="004191"/>
              </a:buClr>
              <a:buSzPts val="1900"/>
              <a:buFont typeface="Calibri"/>
              <a:buNone/>
              <a:defRPr sz="1900">
                <a:solidFill>
                  <a:srgbClr val="004191"/>
                </a:solidFill>
                <a:latin typeface="Calibri"/>
                <a:ea typeface="Calibri"/>
                <a:cs typeface="Calibri"/>
                <a:sym typeface="Calibri"/>
              </a:defRPr>
            </a:lvl5pPr>
            <a:lvl6pPr lvl="5">
              <a:spcBef>
                <a:spcPts val="0"/>
              </a:spcBef>
              <a:spcAft>
                <a:spcPts val="0"/>
              </a:spcAft>
              <a:buClr>
                <a:srgbClr val="004191"/>
              </a:buClr>
              <a:buSzPts val="1900"/>
              <a:buFont typeface="Calibri"/>
              <a:buNone/>
              <a:defRPr sz="1900">
                <a:solidFill>
                  <a:srgbClr val="004191"/>
                </a:solidFill>
                <a:latin typeface="Calibri"/>
                <a:ea typeface="Calibri"/>
                <a:cs typeface="Calibri"/>
                <a:sym typeface="Calibri"/>
              </a:defRPr>
            </a:lvl6pPr>
            <a:lvl7pPr lvl="6">
              <a:spcBef>
                <a:spcPts val="0"/>
              </a:spcBef>
              <a:spcAft>
                <a:spcPts val="0"/>
              </a:spcAft>
              <a:buClr>
                <a:srgbClr val="004191"/>
              </a:buClr>
              <a:buSzPts val="1900"/>
              <a:buFont typeface="Calibri"/>
              <a:buNone/>
              <a:defRPr sz="1900">
                <a:solidFill>
                  <a:srgbClr val="004191"/>
                </a:solidFill>
                <a:latin typeface="Calibri"/>
                <a:ea typeface="Calibri"/>
                <a:cs typeface="Calibri"/>
                <a:sym typeface="Calibri"/>
              </a:defRPr>
            </a:lvl7pPr>
            <a:lvl8pPr lvl="7">
              <a:spcBef>
                <a:spcPts val="0"/>
              </a:spcBef>
              <a:spcAft>
                <a:spcPts val="0"/>
              </a:spcAft>
              <a:buClr>
                <a:srgbClr val="004191"/>
              </a:buClr>
              <a:buSzPts val="1900"/>
              <a:buFont typeface="Calibri"/>
              <a:buNone/>
              <a:defRPr sz="1900">
                <a:solidFill>
                  <a:srgbClr val="004191"/>
                </a:solidFill>
                <a:latin typeface="Calibri"/>
                <a:ea typeface="Calibri"/>
                <a:cs typeface="Calibri"/>
                <a:sym typeface="Calibri"/>
              </a:defRPr>
            </a:lvl8pPr>
            <a:lvl9pPr lvl="8">
              <a:spcBef>
                <a:spcPts val="0"/>
              </a:spcBef>
              <a:spcAft>
                <a:spcPts val="0"/>
              </a:spcAft>
              <a:buClr>
                <a:srgbClr val="004191"/>
              </a:buClr>
              <a:buSzPts val="1900"/>
              <a:buFont typeface="Calibri"/>
              <a:buNone/>
              <a:defRPr sz="1900">
                <a:solidFill>
                  <a:srgbClr val="00419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 name="Shape 36"/>
        <p:cNvGrpSpPr/>
        <p:nvPr/>
      </p:nvGrpSpPr>
      <p:grpSpPr>
        <a:xfrm>
          <a:off x="0" y="0"/>
          <a:ext cx="0" cy="0"/>
          <a:chOff x="0" y="0"/>
          <a:chExt cx="0" cy="0"/>
        </a:xfrm>
      </p:grpSpPr>
      <p:sp>
        <p:nvSpPr>
          <p:cNvPr id="37" name="Google Shape;37;g345194687b0_6_78"/>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lnSpc>
                <a:spcPct val="117647"/>
              </a:lnSpc>
              <a:spcBef>
                <a:spcPts val="0"/>
              </a:spcBef>
              <a:spcAft>
                <a:spcPts val="0"/>
              </a:spcAft>
              <a:buSzPts val="1400"/>
              <a:buNone/>
              <a:defRPr>
                <a:latin typeface="Arial"/>
                <a:ea typeface="Arial"/>
                <a:cs typeface="Arial"/>
                <a:sym typeface="Arial"/>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38" name="Google Shape;38;g345194687b0_6_7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lnSpc>
                <a:spcPct val="117391"/>
              </a:lnSpc>
              <a:spcBef>
                <a:spcPts val="0"/>
              </a:spcBef>
              <a:spcAft>
                <a:spcPts val="0"/>
              </a:spcAft>
              <a:buSzPts val="2300"/>
              <a:buFont typeface="Arial"/>
              <a:buNone/>
              <a:defRPr>
                <a:latin typeface="Arial"/>
                <a:ea typeface="Arial"/>
                <a:cs typeface="Arial"/>
                <a:sym typeface="Arial"/>
              </a:defRPr>
            </a:lvl1pPr>
            <a:lvl2pPr lvl="1" algn="ctr">
              <a:lnSpc>
                <a:spcPct val="121739"/>
              </a:lnSpc>
              <a:spcBef>
                <a:spcPts val="1400"/>
              </a:spcBef>
              <a:spcAft>
                <a:spcPts val="0"/>
              </a:spcAft>
              <a:buClr>
                <a:schemeClr val="dk1"/>
              </a:buClr>
              <a:buSzPts val="2300"/>
              <a:buFont typeface="Arial"/>
              <a:buNone/>
              <a:defRPr/>
            </a:lvl2pPr>
            <a:lvl3pPr lvl="2" algn="ctr">
              <a:spcBef>
                <a:spcPts val="1400"/>
              </a:spcBef>
              <a:spcAft>
                <a:spcPts val="0"/>
              </a:spcAft>
              <a:buSzPts val="23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Times"/>
              <a:buNone/>
              <a:defRPr/>
            </a:lvl6pPr>
            <a:lvl7pPr lvl="6" algn="ctr">
              <a:spcBef>
                <a:spcPts val="400"/>
              </a:spcBef>
              <a:spcAft>
                <a:spcPts val="0"/>
              </a:spcAft>
              <a:buClr>
                <a:schemeClr val="dk1"/>
              </a:buClr>
              <a:buSzPts val="2000"/>
              <a:buFont typeface="Times"/>
              <a:buNone/>
              <a:defRPr/>
            </a:lvl7pPr>
            <a:lvl8pPr lvl="7" algn="ctr">
              <a:spcBef>
                <a:spcPts val="400"/>
              </a:spcBef>
              <a:spcAft>
                <a:spcPts val="0"/>
              </a:spcAft>
              <a:buClr>
                <a:schemeClr val="dk1"/>
              </a:buClr>
              <a:buSzPts val="2000"/>
              <a:buFont typeface="Times"/>
              <a:buNone/>
              <a:defRPr/>
            </a:lvl8pPr>
            <a:lvl9pPr lvl="8" algn="ctr">
              <a:spcBef>
                <a:spcPts val="400"/>
              </a:spcBef>
              <a:spcAft>
                <a:spcPts val="0"/>
              </a:spcAft>
              <a:buClr>
                <a:schemeClr val="dk1"/>
              </a:buClr>
              <a:buSzPts val="2000"/>
              <a:buFont typeface="Times"/>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9" name="Shape 39"/>
        <p:cNvGrpSpPr/>
        <p:nvPr/>
      </p:nvGrpSpPr>
      <p:grpSpPr>
        <a:xfrm>
          <a:off x="0" y="0"/>
          <a:ext cx="0" cy="0"/>
          <a:chOff x="0" y="0"/>
          <a:chExt cx="0" cy="0"/>
        </a:xfrm>
      </p:grpSpPr>
      <p:sp>
        <p:nvSpPr>
          <p:cNvPr id="40" name="Google Shape;40;g345194687b0_6_81"/>
          <p:cNvSpPr txBox="1"/>
          <p:nvPr>
            <p:ph idx="1" type="body"/>
          </p:nvPr>
        </p:nvSpPr>
        <p:spPr>
          <a:xfrm>
            <a:off x="508000" y="1239838"/>
            <a:ext cx="10668000" cy="4627561"/>
          </a:xfrm>
          <a:prstGeom prst="rect">
            <a:avLst/>
          </a:prstGeom>
          <a:noFill/>
          <a:ln>
            <a:noFill/>
          </a:ln>
        </p:spPr>
        <p:txBody>
          <a:bodyPr anchorCtr="0" anchor="t" bIns="45700" lIns="91425" spcFirstLastPara="1" rIns="91425" wrap="square" tIns="45700">
            <a:noAutofit/>
          </a:bodyPr>
          <a:lstStyle>
            <a:lvl1pPr indent="-374650" lvl="0" marL="457200" algn="l">
              <a:lnSpc>
                <a:spcPct val="117391"/>
              </a:lnSpc>
              <a:spcBef>
                <a:spcPts val="0"/>
              </a:spcBef>
              <a:spcAft>
                <a:spcPts val="0"/>
              </a:spcAft>
              <a:buSzPts val="2300"/>
              <a:buFont typeface="Helvetica Neue"/>
              <a:buChar char="•"/>
              <a:defRPr>
                <a:latin typeface="Helvetica Neue"/>
                <a:ea typeface="Helvetica Neue"/>
                <a:cs typeface="Helvetica Neue"/>
                <a:sym typeface="Helvetica Neue"/>
              </a:defRPr>
            </a:lvl1pPr>
            <a:lvl2pPr indent="-374650" lvl="1" marL="914400" algn="l">
              <a:lnSpc>
                <a:spcPct val="121739"/>
              </a:lnSpc>
              <a:spcBef>
                <a:spcPts val="1400"/>
              </a:spcBef>
              <a:spcAft>
                <a:spcPts val="0"/>
              </a:spcAft>
              <a:buClr>
                <a:schemeClr val="dk1"/>
              </a:buClr>
              <a:buSzPts val="2300"/>
              <a:buFont typeface="Helvetica Neue"/>
              <a:buChar char="–"/>
              <a:defRPr>
                <a:latin typeface="Helvetica Neue"/>
                <a:ea typeface="Helvetica Neue"/>
                <a:cs typeface="Helvetica Neue"/>
                <a:sym typeface="Helvetica Neue"/>
              </a:defRPr>
            </a:lvl2pPr>
            <a:lvl3pPr indent="-374650" lvl="2" marL="1371600" algn="l">
              <a:spcBef>
                <a:spcPts val="1400"/>
              </a:spcBef>
              <a:spcAft>
                <a:spcPts val="0"/>
              </a:spcAft>
              <a:buSzPts val="2300"/>
              <a:buFont typeface="Helvetica Neue"/>
              <a:buChar char="•"/>
              <a:defRPr>
                <a:latin typeface="Helvetica Neue"/>
                <a:ea typeface="Helvetica Neue"/>
                <a:cs typeface="Helvetica Neue"/>
                <a:sym typeface="Helvetica Neue"/>
              </a:defRPr>
            </a:lvl3pPr>
            <a:lvl4pPr indent="-228600" lvl="3" marL="1828800" algn="l">
              <a:spcBef>
                <a:spcPts val="400"/>
              </a:spcBef>
              <a:spcAft>
                <a:spcPts val="0"/>
              </a:spcAft>
              <a:buSzPts val="1400"/>
              <a:buNone/>
              <a:defRPr>
                <a:latin typeface="Helvetica Neue"/>
                <a:ea typeface="Helvetica Neue"/>
                <a:cs typeface="Helvetica Neue"/>
                <a:sym typeface="Helvetica Neue"/>
              </a:defRPr>
            </a:lvl4pPr>
            <a:lvl5pPr indent="-355600" lvl="4" marL="2286000" algn="l">
              <a:spcBef>
                <a:spcPts val="400"/>
              </a:spcBef>
              <a:spcAft>
                <a:spcPts val="0"/>
              </a:spcAft>
              <a:buClr>
                <a:schemeClr val="dk1"/>
              </a:buClr>
              <a:buSzPts val="2000"/>
              <a:buFont typeface="Helvetica Neue"/>
              <a:buChar char="»"/>
              <a:defRPr>
                <a:latin typeface="Helvetica Neue"/>
                <a:ea typeface="Helvetica Neue"/>
                <a:cs typeface="Helvetica Neue"/>
                <a:sym typeface="Helvetica Neu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g345194687b0_6_81"/>
          <p:cNvSpPr txBox="1"/>
          <p:nvPr>
            <p:ph idx="12" type="sldNum"/>
          </p:nvPr>
        </p:nvSpPr>
        <p:spPr>
          <a:xfrm>
            <a:off x="10896600" y="6400800"/>
            <a:ext cx="1063626" cy="381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sp>
        <p:nvSpPr>
          <p:cNvPr id="42" name="Google Shape;42;g345194687b0_6_81"/>
          <p:cNvSpPr txBox="1"/>
          <p:nvPr>
            <p:ph type="title"/>
          </p:nvPr>
        </p:nvSpPr>
        <p:spPr>
          <a:xfrm>
            <a:off x="1357842" y="192088"/>
            <a:ext cx="9476316" cy="798512"/>
          </a:xfrm>
          <a:prstGeom prst="rect">
            <a:avLst/>
          </a:prstGeom>
          <a:noFill/>
          <a:ln>
            <a:noFill/>
          </a:ln>
        </p:spPr>
        <p:txBody>
          <a:bodyPr anchorCtr="0" anchor="ctr" bIns="45700" lIns="91425" spcFirstLastPara="1" rIns="91425" wrap="square" tIns="45700">
            <a:noAutofit/>
          </a:bodyPr>
          <a:lstStyle>
            <a:lvl1pPr lvl="0" algn="ctr">
              <a:lnSpc>
                <a:spcPct val="117647"/>
              </a:lnSpc>
              <a:spcBef>
                <a:spcPts val="0"/>
              </a:spcBef>
              <a:spcAft>
                <a:spcPts val="0"/>
              </a:spcAft>
              <a:buSzPts val="1400"/>
              <a:buNone/>
              <a:defRPr>
                <a:latin typeface="Arial"/>
                <a:ea typeface="Arial"/>
                <a:cs typeface="Arial"/>
                <a:sym typeface="Arial"/>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cxnSp>
        <p:nvCxnSpPr>
          <p:cNvPr id="43" name="Google Shape;43;g345194687b0_6_81"/>
          <p:cNvCxnSpPr/>
          <p:nvPr/>
        </p:nvCxnSpPr>
        <p:spPr>
          <a:xfrm>
            <a:off x="111760" y="1143000"/>
            <a:ext cx="11064240" cy="0"/>
          </a:xfrm>
          <a:prstGeom prst="straightConnector1">
            <a:avLst/>
          </a:prstGeom>
          <a:noFill/>
          <a:ln cap="flat" cmpd="sng" w="63500">
            <a:solidFill>
              <a:srgbClr val="002060"/>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g345194687b0_6_86"/>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atin typeface="Arial"/>
                <a:ea typeface="Arial"/>
                <a:cs typeface="Arial"/>
                <a:sym typeface="Arial"/>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6" name="Google Shape;46;g345194687b0_6_86"/>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35000"/>
              </a:lnSpc>
              <a:spcBef>
                <a:spcPts val="0"/>
              </a:spcBef>
              <a:spcAft>
                <a:spcPts val="0"/>
              </a:spcAft>
              <a:buSzPts val="2000"/>
              <a:buFont typeface="Arial"/>
              <a:buNone/>
              <a:defRPr sz="2000"/>
            </a:lvl1pPr>
            <a:lvl2pPr indent="-228600" lvl="1" marL="914400" algn="l">
              <a:lnSpc>
                <a:spcPct val="155555"/>
              </a:lnSpc>
              <a:spcBef>
                <a:spcPts val="1400"/>
              </a:spcBef>
              <a:spcAft>
                <a:spcPts val="0"/>
              </a:spcAft>
              <a:buClr>
                <a:schemeClr val="dk1"/>
              </a:buClr>
              <a:buSzPts val="1800"/>
              <a:buFont typeface="Arial"/>
              <a:buNone/>
              <a:defRPr sz="1800"/>
            </a:lvl2pPr>
            <a:lvl3pPr indent="-228600" lvl="2" marL="1371600" algn="l">
              <a:spcBef>
                <a:spcPts val="1400"/>
              </a:spcBef>
              <a:spcAft>
                <a:spcPts val="0"/>
              </a:spcAft>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Times"/>
              <a:buNone/>
              <a:defRPr sz="1400"/>
            </a:lvl6pPr>
            <a:lvl7pPr indent="-228600" lvl="6" marL="3200400" algn="l">
              <a:spcBef>
                <a:spcPts val="280"/>
              </a:spcBef>
              <a:spcAft>
                <a:spcPts val="0"/>
              </a:spcAft>
              <a:buClr>
                <a:schemeClr val="dk1"/>
              </a:buClr>
              <a:buSzPts val="1400"/>
              <a:buFont typeface="Times"/>
              <a:buNone/>
              <a:defRPr sz="1400"/>
            </a:lvl7pPr>
            <a:lvl8pPr indent="-228600" lvl="7" marL="3657600" algn="l">
              <a:spcBef>
                <a:spcPts val="280"/>
              </a:spcBef>
              <a:spcAft>
                <a:spcPts val="0"/>
              </a:spcAft>
              <a:buClr>
                <a:schemeClr val="dk1"/>
              </a:buClr>
              <a:buSzPts val="1400"/>
              <a:buFont typeface="Times"/>
              <a:buNone/>
              <a:defRPr sz="1400"/>
            </a:lvl8pPr>
            <a:lvl9pPr indent="-228600" lvl="8" marL="4114800" algn="l">
              <a:spcBef>
                <a:spcPts val="280"/>
              </a:spcBef>
              <a:spcAft>
                <a:spcPts val="0"/>
              </a:spcAft>
              <a:buClr>
                <a:schemeClr val="dk1"/>
              </a:buClr>
              <a:buSzPts val="1400"/>
              <a:buFont typeface="Times"/>
              <a:buNone/>
              <a:defRPr sz="14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g345194687b0_6_89"/>
          <p:cNvSpPr txBox="1"/>
          <p:nvPr>
            <p:ph type="title"/>
          </p:nvPr>
        </p:nvSpPr>
        <p:spPr>
          <a:xfrm>
            <a:off x="1357842" y="192088"/>
            <a:ext cx="9476316" cy="798512"/>
          </a:xfrm>
          <a:prstGeom prst="rect">
            <a:avLst/>
          </a:prstGeom>
          <a:noFill/>
          <a:ln>
            <a:noFill/>
          </a:ln>
        </p:spPr>
        <p:txBody>
          <a:bodyPr anchorCtr="0" anchor="ctr" bIns="45700" lIns="91425" spcFirstLastPara="1" rIns="91425" wrap="square" tIns="45700">
            <a:noAutofit/>
          </a:bodyPr>
          <a:lstStyle>
            <a:lvl1pPr lvl="0" algn="ctr">
              <a:lnSpc>
                <a:spcPct val="117647"/>
              </a:lnSpc>
              <a:spcBef>
                <a:spcPts val="0"/>
              </a:spcBef>
              <a:spcAft>
                <a:spcPts val="0"/>
              </a:spcAft>
              <a:buSzPts val="1400"/>
              <a:buNone/>
              <a:defRPr>
                <a:latin typeface="Arial"/>
                <a:ea typeface="Arial"/>
                <a:cs typeface="Arial"/>
                <a:sym typeface="Arial"/>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49" name="Google Shape;49;g345194687b0_6_89"/>
          <p:cNvSpPr txBox="1"/>
          <p:nvPr>
            <p:ph idx="1" type="body"/>
          </p:nvPr>
        </p:nvSpPr>
        <p:spPr>
          <a:xfrm>
            <a:off x="1087967" y="1981200"/>
            <a:ext cx="47117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96428"/>
              </a:lnSpc>
              <a:spcBef>
                <a:spcPts val="0"/>
              </a:spcBef>
              <a:spcAft>
                <a:spcPts val="0"/>
              </a:spcAft>
              <a:buSzPts val="2800"/>
              <a:buFont typeface="Arial"/>
              <a:buChar char="•"/>
              <a:defRPr sz="2800"/>
            </a:lvl1pPr>
            <a:lvl2pPr indent="-381000" lvl="1" marL="914400" algn="l">
              <a:lnSpc>
                <a:spcPct val="116666"/>
              </a:lnSpc>
              <a:spcBef>
                <a:spcPts val="1400"/>
              </a:spcBef>
              <a:spcAft>
                <a:spcPts val="0"/>
              </a:spcAft>
              <a:buClr>
                <a:schemeClr val="dk1"/>
              </a:buClr>
              <a:buSzPts val="2400"/>
              <a:buFont typeface="Arial"/>
              <a:buChar char="–"/>
              <a:defRPr sz="2400"/>
            </a:lvl2pPr>
            <a:lvl3pPr indent="-355600" lvl="2" marL="1371600" algn="l">
              <a:spcBef>
                <a:spcPts val="1400"/>
              </a:spcBef>
              <a:spcAft>
                <a:spcPts val="0"/>
              </a:spcAft>
              <a:buSzPts val="2000"/>
              <a:buFont typeface="Arial"/>
              <a:buChar char="•"/>
              <a:defRPr sz="2000"/>
            </a:lvl3pPr>
            <a:lvl4pPr indent="-228600" lvl="3" marL="1828800" algn="l">
              <a:spcBef>
                <a:spcPts val="360"/>
              </a:spcBef>
              <a:spcAft>
                <a:spcPts val="0"/>
              </a:spcAft>
              <a:buSzPts val="1400"/>
              <a:buNone/>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Times"/>
              <a:buChar char="»"/>
              <a:defRPr sz="1800"/>
            </a:lvl6pPr>
            <a:lvl7pPr indent="-342900" lvl="6" marL="3200400" algn="l">
              <a:spcBef>
                <a:spcPts val="360"/>
              </a:spcBef>
              <a:spcAft>
                <a:spcPts val="0"/>
              </a:spcAft>
              <a:buClr>
                <a:schemeClr val="dk1"/>
              </a:buClr>
              <a:buSzPts val="1800"/>
              <a:buFont typeface="Times"/>
              <a:buChar char="»"/>
              <a:defRPr sz="1800"/>
            </a:lvl7pPr>
            <a:lvl8pPr indent="-342900" lvl="7" marL="3657600" algn="l">
              <a:spcBef>
                <a:spcPts val="360"/>
              </a:spcBef>
              <a:spcAft>
                <a:spcPts val="0"/>
              </a:spcAft>
              <a:buClr>
                <a:schemeClr val="dk1"/>
              </a:buClr>
              <a:buSzPts val="1800"/>
              <a:buFont typeface="Times"/>
              <a:buChar char="»"/>
              <a:defRPr sz="1800"/>
            </a:lvl8pPr>
            <a:lvl9pPr indent="-342900" lvl="8" marL="4114800" algn="l">
              <a:spcBef>
                <a:spcPts val="360"/>
              </a:spcBef>
              <a:spcAft>
                <a:spcPts val="0"/>
              </a:spcAft>
              <a:buClr>
                <a:schemeClr val="dk1"/>
              </a:buClr>
              <a:buSzPts val="1800"/>
              <a:buFont typeface="Times"/>
              <a:buChar char="»"/>
              <a:defRPr sz="1800"/>
            </a:lvl9pPr>
          </a:lstStyle>
          <a:p/>
        </p:txBody>
      </p:sp>
      <p:sp>
        <p:nvSpPr>
          <p:cNvPr id="50" name="Google Shape;50;g345194687b0_6_89"/>
          <p:cNvSpPr txBox="1"/>
          <p:nvPr>
            <p:ph idx="2" type="body"/>
          </p:nvPr>
        </p:nvSpPr>
        <p:spPr>
          <a:xfrm>
            <a:off x="6002867" y="1981200"/>
            <a:ext cx="4713817" cy="4114800"/>
          </a:xfrm>
          <a:prstGeom prst="rect">
            <a:avLst/>
          </a:prstGeom>
          <a:noFill/>
          <a:ln>
            <a:noFill/>
          </a:ln>
        </p:spPr>
        <p:txBody>
          <a:bodyPr anchorCtr="0" anchor="t" bIns="45700" lIns="91425" spcFirstLastPara="1" rIns="91425" wrap="square" tIns="45700">
            <a:noAutofit/>
          </a:bodyPr>
          <a:lstStyle>
            <a:lvl1pPr indent="-406400" lvl="0" marL="457200" algn="l">
              <a:lnSpc>
                <a:spcPct val="96428"/>
              </a:lnSpc>
              <a:spcBef>
                <a:spcPts val="0"/>
              </a:spcBef>
              <a:spcAft>
                <a:spcPts val="0"/>
              </a:spcAft>
              <a:buSzPts val="2800"/>
              <a:buFont typeface="Arial"/>
              <a:buChar char="•"/>
              <a:defRPr sz="2800"/>
            </a:lvl1pPr>
            <a:lvl2pPr indent="-381000" lvl="1" marL="914400" algn="l">
              <a:lnSpc>
                <a:spcPct val="116666"/>
              </a:lnSpc>
              <a:spcBef>
                <a:spcPts val="1400"/>
              </a:spcBef>
              <a:spcAft>
                <a:spcPts val="0"/>
              </a:spcAft>
              <a:buClr>
                <a:schemeClr val="dk1"/>
              </a:buClr>
              <a:buSzPts val="2400"/>
              <a:buFont typeface="Arial"/>
              <a:buChar char="–"/>
              <a:defRPr sz="2400"/>
            </a:lvl2pPr>
            <a:lvl3pPr indent="-355600" lvl="2" marL="1371600" algn="l">
              <a:spcBef>
                <a:spcPts val="1400"/>
              </a:spcBef>
              <a:spcAft>
                <a:spcPts val="0"/>
              </a:spcAft>
              <a:buSzPts val="2000"/>
              <a:buFont typeface="Arial"/>
              <a:buChar char="•"/>
              <a:defRPr sz="2000"/>
            </a:lvl3pPr>
            <a:lvl4pPr indent="-228600" lvl="3" marL="1828800" algn="l">
              <a:spcBef>
                <a:spcPts val="360"/>
              </a:spcBef>
              <a:spcAft>
                <a:spcPts val="0"/>
              </a:spcAft>
              <a:buSzPts val="1400"/>
              <a:buNone/>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Times"/>
              <a:buChar char="»"/>
              <a:defRPr sz="1800"/>
            </a:lvl6pPr>
            <a:lvl7pPr indent="-342900" lvl="6" marL="3200400" algn="l">
              <a:spcBef>
                <a:spcPts val="360"/>
              </a:spcBef>
              <a:spcAft>
                <a:spcPts val="0"/>
              </a:spcAft>
              <a:buClr>
                <a:schemeClr val="dk1"/>
              </a:buClr>
              <a:buSzPts val="1800"/>
              <a:buFont typeface="Times"/>
              <a:buChar char="»"/>
              <a:defRPr sz="1800"/>
            </a:lvl7pPr>
            <a:lvl8pPr indent="-342900" lvl="7" marL="3657600" algn="l">
              <a:spcBef>
                <a:spcPts val="360"/>
              </a:spcBef>
              <a:spcAft>
                <a:spcPts val="0"/>
              </a:spcAft>
              <a:buClr>
                <a:schemeClr val="dk1"/>
              </a:buClr>
              <a:buSzPts val="1800"/>
              <a:buFont typeface="Times"/>
              <a:buChar char="»"/>
              <a:defRPr sz="1800"/>
            </a:lvl8pPr>
            <a:lvl9pPr indent="-342900" lvl="8" marL="4114800" algn="l">
              <a:spcBef>
                <a:spcPts val="360"/>
              </a:spcBef>
              <a:spcAft>
                <a:spcPts val="0"/>
              </a:spcAft>
              <a:buClr>
                <a:schemeClr val="dk1"/>
              </a:buClr>
              <a:buSzPts val="1800"/>
              <a:buFont typeface="Times"/>
              <a:buChar char="»"/>
              <a:defRPr sz="1800"/>
            </a:lvl9pPr>
          </a:lstStyle>
          <a:p/>
        </p:txBody>
      </p:sp>
      <p:sp>
        <p:nvSpPr>
          <p:cNvPr id="51" name="Google Shape;51;g345194687b0_6_89"/>
          <p:cNvSpPr txBox="1"/>
          <p:nvPr>
            <p:ph idx="12" type="sldNum"/>
          </p:nvPr>
        </p:nvSpPr>
        <p:spPr>
          <a:xfrm>
            <a:off x="7823201" y="6400800"/>
            <a:ext cx="4137025" cy="381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cxnSp>
        <p:nvCxnSpPr>
          <p:cNvPr id="52" name="Google Shape;52;g345194687b0_6_89"/>
          <p:cNvCxnSpPr/>
          <p:nvPr/>
        </p:nvCxnSpPr>
        <p:spPr>
          <a:xfrm>
            <a:off x="111760" y="1143000"/>
            <a:ext cx="11064240" cy="0"/>
          </a:xfrm>
          <a:prstGeom prst="straightConnector1">
            <a:avLst/>
          </a:prstGeom>
          <a:noFill/>
          <a:ln cap="flat" cmpd="sng" w="63500">
            <a:solidFill>
              <a:srgbClr val="002060"/>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3" name="Shape 53"/>
        <p:cNvGrpSpPr/>
        <p:nvPr/>
      </p:nvGrpSpPr>
      <p:grpSpPr>
        <a:xfrm>
          <a:off x="0" y="0"/>
          <a:ext cx="0" cy="0"/>
          <a:chOff x="0" y="0"/>
          <a:chExt cx="0" cy="0"/>
        </a:xfrm>
      </p:grpSpPr>
      <p:sp>
        <p:nvSpPr>
          <p:cNvPr id="54" name="Google Shape;54;g345194687b0_6_95"/>
          <p:cNvSpPr txBox="1"/>
          <p:nvPr>
            <p:ph idx="1" type="body"/>
          </p:nvPr>
        </p:nvSpPr>
        <p:spPr>
          <a:xfrm>
            <a:off x="609600" y="1371603"/>
            <a:ext cx="5386917" cy="803272"/>
          </a:xfrm>
          <a:prstGeom prst="rect">
            <a:avLst/>
          </a:prstGeom>
          <a:noFill/>
          <a:ln>
            <a:noFill/>
          </a:ln>
        </p:spPr>
        <p:txBody>
          <a:bodyPr anchorCtr="0" anchor="b" bIns="45700" lIns="91425" spcFirstLastPara="1" rIns="91425" wrap="square" tIns="45700">
            <a:noAutofit/>
          </a:bodyPr>
          <a:lstStyle>
            <a:lvl1pPr indent="-228600" lvl="0" marL="457200" algn="l">
              <a:lnSpc>
                <a:spcPct val="112500"/>
              </a:lnSpc>
              <a:spcBef>
                <a:spcPts val="0"/>
              </a:spcBef>
              <a:spcAft>
                <a:spcPts val="0"/>
              </a:spcAft>
              <a:buSzPts val="2400"/>
              <a:buFont typeface="Arial"/>
              <a:buNone/>
              <a:defRPr b="1" sz="2400"/>
            </a:lvl1pPr>
            <a:lvl2pPr indent="-228600" lvl="1" marL="914400" algn="l">
              <a:lnSpc>
                <a:spcPct val="140000"/>
              </a:lnSpc>
              <a:spcBef>
                <a:spcPts val="1400"/>
              </a:spcBef>
              <a:spcAft>
                <a:spcPts val="0"/>
              </a:spcAft>
              <a:buClr>
                <a:schemeClr val="dk1"/>
              </a:buClr>
              <a:buSzPts val="2000"/>
              <a:buFont typeface="Arial"/>
              <a:buNone/>
              <a:defRPr b="1" sz="2000"/>
            </a:lvl2pPr>
            <a:lvl3pPr indent="-228600" lvl="2" marL="1371600" algn="l">
              <a:spcBef>
                <a:spcPts val="1400"/>
              </a:spcBef>
              <a:spcAft>
                <a:spcPts val="0"/>
              </a:spcAft>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Times"/>
              <a:buNone/>
              <a:defRPr b="1" sz="1600"/>
            </a:lvl6pPr>
            <a:lvl7pPr indent="-228600" lvl="6" marL="3200400" algn="l">
              <a:spcBef>
                <a:spcPts val="320"/>
              </a:spcBef>
              <a:spcAft>
                <a:spcPts val="0"/>
              </a:spcAft>
              <a:buClr>
                <a:schemeClr val="dk1"/>
              </a:buClr>
              <a:buSzPts val="1600"/>
              <a:buFont typeface="Times"/>
              <a:buNone/>
              <a:defRPr b="1" sz="1600"/>
            </a:lvl7pPr>
            <a:lvl8pPr indent="-228600" lvl="7" marL="3657600" algn="l">
              <a:spcBef>
                <a:spcPts val="320"/>
              </a:spcBef>
              <a:spcAft>
                <a:spcPts val="0"/>
              </a:spcAft>
              <a:buClr>
                <a:schemeClr val="dk1"/>
              </a:buClr>
              <a:buSzPts val="1600"/>
              <a:buFont typeface="Times"/>
              <a:buNone/>
              <a:defRPr b="1" sz="1600"/>
            </a:lvl8pPr>
            <a:lvl9pPr indent="-228600" lvl="8" marL="4114800" algn="l">
              <a:spcBef>
                <a:spcPts val="320"/>
              </a:spcBef>
              <a:spcAft>
                <a:spcPts val="0"/>
              </a:spcAft>
              <a:buClr>
                <a:schemeClr val="dk1"/>
              </a:buClr>
              <a:buSzPts val="1600"/>
              <a:buFont typeface="Times"/>
              <a:buNone/>
              <a:defRPr b="1" sz="1600"/>
            </a:lvl9pPr>
          </a:lstStyle>
          <a:p/>
        </p:txBody>
      </p:sp>
      <p:sp>
        <p:nvSpPr>
          <p:cNvPr id="55" name="Google Shape;55;g345194687b0_6_95"/>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lnSpc>
                <a:spcPct val="112500"/>
              </a:lnSpc>
              <a:spcBef>
                <a:spcPts val="0"/>
              </a:spcBef>
              <a:spcAft>
                <a:spcPts val="0"/>
              </a:spcAft>
              <a:buSzPts val="2400"/>
              <a:buFont typeface="Arial"/>
              <a:buChar char="•"/>
              <a:defRPr sz="2400"/>
            </a:lvl1pPr>
            <a:lvl2pPr indent="-355600" lvl="1" marL="914400" algn="l">
              <a:lnSpc>
                <a:spcPct val="140000"/>
              </a:lnSpc>
              <a:spcBef>
                <a:spcPts val="1400"/>
              </a:spcBef>
              <a:spcAft>
                <a:spcPts val="0"/>
              </a:spcAft>
              <a:buClr>
                <a:schemeClr val="dk1"/>
              </a:buClr>
              <a:buSzPts val="2000"/>
              <a:buFont typeface="Arial"/>
              <a:buChar char="–"/>
              <a:defRPr sz="2000"/>
            </a:lvl2pPr>
            <a:lvl3pPr indent="-342900" lvl="2" marL="1371600" algn="l">
              <a:spcBef>
                <a:spcPts val="1400"/>
              </a:spcBef>
              <a:spcAft>
                <a:spcPts val="0"/>
              </a:spcAft>
              <a:buSzPts val="1800"/>
              <a:buFont typeface="Arial"/>
              <a:buChar char="•"/>
              <a:defRPr sz="1800"/>
            </a:lvl3pPr>
            <a:lvl4pPr indent="-228600" lvl="3" marL="1828800" algn="l">
              <a:spcBef>
                <a:spcPts val="320"/>
              </a:spcBef>
              <a:spcAft>
                <a:spcPts val="0"/>
              </a:spcAft>
              <a:buSzPts val="1400"/>
              <a:buNone/>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Times"/>
              <a:buChar char="»"/>
              <a:defRPr sz="1600"/>
            </a:lvl6pPr>
            <a:lvl7pPr indent="-330200" lvl="6" marL="3200400" algn="l">
              <a:spcBef>
                <a:spcPts val="320"/>
              </a:spcBef>
              <a:spcAft>
                <a:spcPts val="0"/>
              </a:spcAft>
              <a:buClr>
                <a:schemeClr val="dk1"/>
              </a:buClr>
              <a:buSzPts val="1600"/>
              <a:buFont typeface="Times"/>
              <a:buChar char="»"/>
              <a:defRPr sz="1600"/>
            </a:lvl7pPr>
            <a:lvl8pPr indent="-330200" lvl="7" marL="3657600" algn="l">
              <a:spcBef>
                <a:spcPts val="320"/>
              </a:spcBef>
              <a:spcAft>
                <a:spcPts val="0"/>
              </a:spcAft>
              <a:buClr>
                <a:schemeClr val="dk1"/>
              </a:buClr>
              <a:buSzPts val="1600"/>
              <a:buFont typeface="Times"/>
              <a:buChar char="»"/>
              <a:defRPr sz="1600"/>
            </a:lvl8pPr>
            <a:lvl9pPr indent="-330200" lvl="8" marL="4114800" algn="l">
              <a:spcBef>
                <a:spcPts val="320"/>
              </a:spcBef>
              <a:spcAft>
                <a:spcPts val="0"/>
              </a:spcAft>
              <a:buClr>
                <a:schemeClr val="dk1"/>
              </a:buClr>
              <a:buSzPts val="1600"/>
              <a:buFont typeface="Times"/>
              <a:buChar char="»"/>
              <a:defRPr sz="1600"/>
            </a:lvl9pPr>
          </a:lstStyle>
          <a:p/>
        </p:txBody>
      </p:sp>
      <p:sp>
        <p:nvSpPr>
          <p:cNvPr id="56" name="Google Shape;56;g345194687b0_6_95"/>
          <p:cNvSpPr txBox="1"/>
          <p:nvPr>
            <p:ph idx="3" type="body"/>
          </p:nvPr>
        </p:nvSpPr>
        <p:spPr>
          <a:xfrm>
            <a:off x="6193368" y="1371603"/>
            <a:ext cx="5389033" cy="803272"/>
          </a:xfrm>
          <a:prstGeom prst="rect">
            <a:avLst/>
          </a:prstGeom>
          <a:noFill/>
          <a:ln>
            <a:noFill/>
          </a:ln>
        </p:spPr>
        <p:txBody>
          <a:bodyPr anchorCtr="0" anchor="b" bIns="45700" lIns="91425" spcFirstLastPara="1" rIns="91425" wrap="square" tIns="45700">
            <a:noAutofit/>
          </a:bodyPr>
          <a:lstStyle>
            <a:lvl1pPr indent="-228600" lvl="0" marL="457200" algn="l">
              <a:lnSpc>
                <a:spcPct val="112500"/>
              </a:lnSpc>
              <a:spcBef>
                <a:spcPts val="0"/>
              </a:spcBef>
              <a:spcAft>
                <a:spcPts val="0"/>
              </a:spcAft>
              <a:buSzPts val="2400"/>
              <a:buFont typeface="Arial"/>
              <a:buNone/>
              <a:defRPr b="1" sz="2400"/>
            </a:lvl1pPr>
            <a:lvl2pPr indent="-228600" lvl="1" marL="914400" algn="l">
              <a:lnSpc>
                <a:spcPct val="140000"/>
              </a:lnSpc>
              <a:spcBef>
                <a:spcPts val="1400"/>
              </a:spcBef>
              <a:spcAft>
                <a:spcPts val="0"/>
              </a:spcAft>
              <a:buClr>
                <a:schemeClr val="dk1"/>
              </a:buClr>
              <a:buSzPts val="2000"/>
              <a:buFont typeface="Arial"/>
              <a:buNone/>
              <a:defRPr b="1" sz="2000"/>
            </a:lvl2pPr>
            <a:lvl3pPr indent="-228600" lvl="2" marL="1371600" algn="l">
              <a:spcBef>
                <a:spcPts val="1400"/>
              </a:spcBef>
              <a:spcAft>
                <a:spcPts val="0"/>
              </a:spcAft>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Times"/>
              <a:buNone/>
              <a:defRPr b="1" sz="1600"/>
            </a:lvl6pPr>
            <a:lvl7pPr indent="-228600" lvl="6" marL="3200400" algn="l">
              <a:spcBef>
                <a:spcPts val="320"/>
              </a:spcBef>
              <a:spcAft>
                <a:spcPts val="0"/>
              </a:spcAft>
              <a:buClr>
                <a:schemeClr val="dk1"/>
              </a:buClr>
              <a:buSzPts val="1600"/>
              <a:buFont typeface="Times"/>
              <a:buNone/>
              <a:defRPr b="1" sz="1600"/>
            </a:lvl7pPr>
            <a:lvl8pPr indent="-228600" lvl="7" marL="3657600" algn="l">
              <a:spcBef>
                <a:spcPts val="320"/>
              </a:spcBef>
              <a:spcAft>
                <a:spcPts val="0"/>
              </a:spcAft>
              <a:buClr>
                <a:schemeClr val="dk1"/>
              </a:buClr>
              <a:buSzPts val="1600"/>
              <a:buFont typeface="Times"/>
              <a:buNone/>
              <a:defRPr b="1" sz="1600"/>
            </a:lvl8pPr>
            <a:lvl9pPr indent="-228600" lvl="8" marL="4114800" algn="l">
              <a:spcBef>
                <a:spcPts val="320"/>
              </a:spcBef>
              <a:spcAft>
                <a:spcPts val="0"/>
              </a:spcAft>
              <a:buClr>
                <a:schemeClr val="dk1"/>
              </a:buClr>
              <a:buSzPts val="1600"/>
              <a:buFont typeface="Times"/>
              <a:buNone/>
              <a:defRPr b="1" sz="1600"/>
            </a:lvl9pPr>
          </a:lstStyle>
          <a:p/>
        </p:txBody>
      </p:sp>
      <p:sp>
        <p:nvSpPr>
          <p:cNvPr id="57" name="Google Shape;57;g345194687b0_6_95"/>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lnSpc>
                <a:spcPct val="112500"/>
              </a:lnSpc>
              <a:spcBef>
                <a:spcPts val="0"/>
              </a:spcBef>
              <a:spcAft>
                <a:spcPts val="0"/>
              </a:spcAft>
              <a:buSzPts val="2400"/>
              <a:buFont typeface="Arial"/>
              <a:buChar char="•"/>
              <a:defRPr sz="2400"/>
            </a:lvl1pPr>
            <a:lvl2pPr indent="-355600" lvl="1" marL="914400" algn="l">
              <a:lnSpc>
                <a:spcPct val="140000"/>
              </a:lnSpc>
              <a:spcBef>
                <a:spcPts val="1400"/>
              </a:spcBef>
              <a:spcAft>
                <a:spcPts val="0"/>
              </a:spcAft>
              <a:buClr>
                <a:schemeClr val="dk1"/>
              </a:buClr>
              <a:buSzPts val="2000"/>
              <a:buFont typeface="Arial"/>
              <a:buChar char="–"/>
              <a:defRPr sz="2000"/>
            </a:lvl2pPr>
            <a:lvl3pPr indent="-342900" lvl="2" marL="1371600" algn="l">
              <a:spcBef>
                <a:spcPts val="1400"/>
              </a:spcBef>
              <a:spcAft>
                <a:spcPts val="0"/>
              </a:spcAft>
              <a:buSzPts val="1800"/>
              <a:buFont typeface="Arial"/>
              <a:buChar char="•"/>
              <a:defRPr sz="1800"/>
            </a:lvl3pPr>
            <a:lvl4pPr indent="-228600" lvl="3" marL="1828800" algn="l">
              <a:spcBef>
                <a:spcPts val="320"/>
              </a:spcBef>
              <a:spcAft>
                <a:spcPts val="0"/>
              </a:spcAft>
              <a:buSzPts val="1400"/>
              <a:buNone/>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Times"/>
              <a:buChar char="»"/>
              <a:defRPr sz="1600"/>
            </a:lvl6pPr>
            <a:lvl7pPr indent="-330200" lvl="6" marL="3200400" algn="l">
              <a:spcBef>
                <a:spcPts val="320"/>
              </a:spcBef>
              <a:spcAft>
                <a:spcPts val="0"/>
              </a:spcAft>
              <a:buClr>
                <a:schemeClr val="dk1"/>
              </a:buClr>
              <a:buSzPts val="1600"/>
              <a:buFont typeface="Times"/>
              <a:buChar char="»"/>
              <a:defRPr sz="1600"/>
            </a:lvl7pPr>
            <a:lvl8pPr indent="-330200" lvl="7" marL="3657600" algn="l">
              <a:spcBef>
                <a:spcPts val="320"/>
              </a:spcBef>
              <a:spcAft>
                <a:spcPts val="0"/>
              </a:spcAft>
              <a:buClr>
                <a:schemeClr val="dk1"/>
              </a:buClr>
              <a:buSzPts val="1600"/>
              <a:buFont typeface="Times"/>
              <a:buChar char="»"/>
              <a:defRPr sz="1600"/>
            </a:lvl8pPr>
            <a:lvl9pPr indent="-330200" lvl="8" marL="4114800" algn="l">
              <a:spcBef>
                <a:spcPts val="320"/>
              </a:spcBef>
              <a:spcAft>
                <a:spcPts val="0"/>
              </a:spcAft>
              <a:buClr>
                <a:schemeClr val="dk1"/>
              </a:buClr>
              <a:buSzPts val="1600"/>
              <a:buFont typeface="Times"/>
              <a:buChar char="»"/>
              <a:defRPr sz="1600"/>
            </a:lvl9pPr>
          </a:lstStyle>
          <a:p/>
        </p:txBody>
      </p:sp>
      <p:sp>
        <p:nvSpPr>
          <p:cNvPr id="58" name="Google Shape;58;g345194687b0_6_95"/>
          <p:cNvSpPr txBox="1"/>
          <p:nvPr>
            <p:ph type="title"/>
          </p:nvPr>
        </p:nvSpPr>
        <p:spPr>
          <a:xfrm>
            <a:off x="1357842" y="115889"/>
            <a:ext cx="9476316" cy="798512"/>
          </a:xfrm>
          <a:prstGeom prst="rect">
            <a:avLst/>
          </a:prstGeom>
          <a:noFill/>
          <a:ln>
            <a:noFill/>
          </a:ln>
        </p:spPr>
        <p:txBody>
          <a:bodyPr anchorCtr="0" anchor="ctr" bIns="45700" lIns="91425" spcFirstLastPara="1" rIns="91425" wrap="square" tIns="45700">
            <a:noAutofit/>
          </a:bodyPr>
          <a:lstStyle>
            <a:lvl1pPr lvl="0" algn="ctr">
              <a:lnSpc>
                <a:spcPct val="117647"/>
              </a:lnSpc>
              <a:spcBef>
                <a:spcPts val="0"/>
              </a:spcBef>
              <a:spcAft>
                <a:spcPts val="0"/>
              </a:spcAft>
              <a:buSzPts val="1400"/>
              <a:buNone/>
              <a:defRPr>
                <a:latin typeface="Arial"/>
                <a:ea typeface="Arial"/>
                <a:cs typeface="Arial"/>
                <a:sym typeface="Arial"/>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p:txBody>
      </p:sp>
      <p:sp>
        <p:nvSpPr>
          <p:cNvPr id="59" name="Google Shape;59;g345194687b0_6_95"/>
          <p:cNvSpPr txBox="1"/>
          <p:nvPr>
            <p:ph idx="12" type="sldNum"/>
          </p:nvPr>
        </p:nvSpPr>
        <p:spPr>
          <a:xfrm>
            <a:off x="7823201" y="6400800"/>
            <a:ext cx="4137025" cy="381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None/>
              <a:defRPr b="0" i="0" sz="16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rPr lang="en-US"/>
              <a:t>Page </a:t>
            </a:r>
            <a:fld id="{00000000-1234-1234-1234-123412341234}" type="slidenum">
              <a:rPr lang="en-US"/>
              <a:t>‹#›</a:t>
            </a:fld>
            <a:endParaRPr/>
          </a:p>
        </p:txBody>
      </p:sp>
      <p:cxnSp>
        <p:nvCxnSpPr>
          <p:cNvPr id="60" name="Google Shape;60;g345194687b0_6_95"/>
          <p:cNvCxnSpPr/>
          <p:nvPr/>
        </p:nvCxnSpPr>
        <p:spPr>
          <a:xfrm>
            <a:off x="111760" y="1143000"/>
            <a:ext cx="11064240" cy="0"/>
          </a:xfrm>
          <a:prstGeom prst="straightConnector1">
            <a:avLst/>
          </a:prstGeom>
          <a:noFill/>
          <a:ln cap="flat" cmpd="sng" w="63500">
            <a:solidFill>
              <a:srgbClr val="002060"/>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2" Type="http://schemas.openxmlformats.org/officeDocument/2006/relationships/theme" Target="../theme/theme3.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57575"/>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4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757575"/>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4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757575"/>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47"/>
          <p:cNvPicPr preferRelativeResize="0"/>
          <p:nvPr/>
        </p:nvPicPr>
        <p:blipFill rotWithShape="1">
          <a:blip r:embed="rId1">
            <a:alphaModFix/>
          </a:blip>
          <a:srcRect b="0" l="0" r="0" t="0"/>
          <a:stretch/>
        </p:blipFill>
        <p:spPr>
          <a:xfrm>
            <a:off x="8810263" y="6216634"/>
            <a:ext cx="3381737" cy="6074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 name="Shape 32"/>
        <p:cNvGrpSpPr/>
        <p:nvPr/>
      </p:nvGrpSpPr>
      <p:grpSpPr>
        <a:xfrm>
          <a:off x="0" y="0"/>
          <a:ext cx="0" cy="0"/>
          <a:chOff x="0" y="0"/>
          <a:chExt cx="0" cy="0"/>
        </a:xfrm>
      </p:grpSpPr>
      <p:sp>
        <p:nvSpPr>
          <p:cNvPr id="33" name="Google Shape;33;g345194687b0_6_74"/>
          <p:cNvSpPr txBox="1"/>
          <p:nvPr>
            <p:ph type="title"/>
          </p:nvPr>
        </p:nvSpPr>
        <p:spPr>
          <a:xfrm>
            <a:off x="1357842" y="115889"/>
            <a:ext cx="9476316" cy="798512"/>
          </a:xfrm>
          <a:prstGeom prst="rect">
            <a:avLst/>
          </a:prstGeom>
          <a:noFill/>
          <a:ln>
            <a:noFill/>
          </a:ln>
        </p:spPr>
        <p:txBody>
          <a:bodyPr anchorCtr="0" anchor="ctr" bIns="45700" lIns="91425" spcFirstLastPara="1" rIns="91425" wrap="square" tIns="45700">
            <a:noAutofit/>
          </a:bodyPr>
          <a:lstStyle>
            <a:lvl1pPr lvl="0" marR="0" rtl="0" algn="ctr">
              <a:lnSpc>
                <a:spcPct val="117647"/>
              </a:lnSpc>
              <a:spcBef>
                <a:spcPts val="0"/>
              </a:spcBef>
              <a:spcAft>
                <a:spcPts val="0"/>
              </a:spcAft>
              <a:buSzPts val="1400"/>
              <a:buNone/>
              <a:defRPr b="1" i="0" sz="3400" u="none" cap="none" strike="noStrike">
                <a:solidFill>
                  <a:srgbClr val="993333"/>
                </a:solidFill>
                <a:latin typeface="Helvetica Neue"/>
                <a:ea typeface="Helvetica Neue"/>
                <a:cs typeface="Helvetica Neue"/>
                <a:sym typeface="Helvetica Neue"/>
              </a:defRPr>
            </a:lvl1pPr>
            <a:lvl2pPr lvl="1" marR="0" rtl="0" algn="l">
              <a:lnSpc>
                <a:spcPct val="117647"/>
              </a:lnSpc>
              <a:spcBef>
                <a:spcPts val="0"/>
              </a:spcBef>
              <a:spcAft>
                <a:spcPts val="0"/>
              </a:spcAft>
              <a:buSzPts val="1400"/>
              <a:buNone/>
              <a:defRPr b="1" i="0" sz="3400" u="none" cap="none" strike="noStrike">
                <a:solidFill>
                  <a:srgbClr val="993333"/>
                </a:solidFill>
                <a:latin typeface="Arial"/>
                <a:ea typeface="Arial"/>
                <a:cs typeface="Arial"/>
                <a:sym typeface="Arial"/>
              </a:defRPr>
            </a:lvl2pPr>
            <a:lvl3pPr lvl="2" marR="0" rtl="0" algn="l">
              <a:lnSpc>
                <a:spcPct val="117647"/>
              </a:lnSpc>
              <a:spcBef>
                <a:spcPts val="0"/>
              </a:spcBef>
              <a:spcAft>
                <a:spcPts val="0"/>
              </a:spcAft>
              <a:buSzPts val="1400"/>
              <a:buNone/>
              <a:defRPr b="1" i="0" sz="3400" u="none" cap="none" strike="noStrike">
                <a:solidFill>
                  <a:srgbClr val="993333"/>
                </a:solidFill>
                <a:latin typeface="Arial"/>
                <a:ea typeface="Arial"/>
                <a:cs typeface="Arial"/>
                <a:sym typeface="Arial"/>
              </a:defRPr>
            </a:lvl3pPr>
            <a:lvl4pPr lvl="3" marR="0" rtl="0" algn="l">
              <a:lnSpc>
                <a:spcPct val="117647"/>
              </a:lnSpc>
              <a:spcBef>
                <a:spcPts val="0"/>
              </a:spcBef>
              <a:spcAft>
                <a:spcPts val="0"/>
              </a:spcAft>
              <a:buSzPts val="1400"/>
              <a:buNone/>
              <a:defRPr b="1" i="0" sz="3400" u="none" cap="none" strike="noStrike">
                <a:solidFill>
                  <a:srgbClr val="993333"/>
                </a:solidFill>
                <a:latin typeface="Arial"/>
                <a:ea typeface="Arial"/>
                <a:cs typeface="Arial"/>
                <a:sym typeface="Arial"/>
              </a:defRPr>
            </a:lvl4pPr>
            <a:lvl5pPr lvl="4" marR="0" rtl="0" algn="l">
              <a:lnSpc>
                <a:spcPct val="117647"/>
              </a:lnSpc>
              <a:spcBef>
                <a:spcPts val="0"/>
              </a:spcBef>
              <a:spcAft>
                <a:spcPts val="0"/>
              </a:spcAft>
              <a:buSzPts val="1400"/>
              <a:buNone/>
              <a:defRPr b="1" i="0" sz="3400" u="none" cap="none" strike="noStrike">
                <a:solidFill>
                  <a:srgbClr val="993333"/>
                </a:solidFill>
                <a:latin typeface="Arial"/>
                <a:ea typeface="Arial"/>
                <a:cs typeface="Arial"/>
                <a:sym typeface="Arial"/>
              </a:defRPr>
            </a:lvl5pPr>
            <a:lvl6pPr lvl="5" marR="0" rtl="0" algn="l">
              <a:lnSpc>
                <a:spcPct val="117647"/>
              </a:lnSpc>
              <a:spcBef>
                <a:spcPts val="0"/>
              </a:spcBef>
              <a:spcAft>
                <a:spcPts val="0"/>
              </a:spcAft>
              <a:buSzPts val="1400"/>
              <a:buNone/>
              <a:defRPr b="1" i="0" sz="3400" u="none" cap="none" strike="noStrike">
                <a:solidFill>
                  <a:srgbClr val="993333"/>
                </a:solidFill>
                <a:latin typeface="Arial"/>
                <a:ea typeface="Arial"/>
                <a:cs typeface="Arial"/>
                <a:sym typeface="Arial"/>
              </a:defRPr>
            </a:lvl6pPr>
            <a:lvl7pPr lvl="6" marR="0" rtl="0" algn="l">
              <a:lnSpc>
                <a:spcPct val="117647"/>
              </a:lnSpc>
              <a:spcBef>
                <a:spcPts val="0"/>
              </a:spcBef>
              <a:spcAft>
                <a:spcPts val="0"/>
              </a:spcAft>
              <a:buSzPts val="1400"/>
              <a:buNone/>
              <a:defRPr b="1" i="0" sz="3400" u="none" cap="none" strike="noStrike">
                <a:solidFill>
                  <a:srgbClr val="993333"/>
                </a:solidFill>
                <a:latin typeface="Arial"/>
                <a:ea typeface="Arial"/>
                <a:cs typeface="Arial"/>
                <a:sym typeface="Arial"/>
              </a:defRPr>
            </a:lvl7pPr>
            <a:lvl8pPr lvl="7" marR="0" rtl="0" algn="l">
              <a:lnSpc>
                <a:spcPct val="117647"/>
              </a:lnSpc>
              <a:spcBef>
                <a:spcPts val="0"/>
              </a:spcBef>
              <a:spcAft>
                <a:spcPts val="0"/>
              </a:spcAft>
              <a:buSzPts val="1400"/>
              <a:buNone/>
              <a:defRPr b="1" i="0" sz="3400" u="none" cap="none" strike="noStrike">
                <a:solidFill>
                  <a:srgbClr val="993333"/>
                </a:solidFill>
                <a:latin typeface="Arial"/>
                <a:ea typeface="Arial"/>
                <a:cs typeface="Arial"/>
                <a:sym typeface="Arial"/>
              </a:defRPr>
            </a:lvl8pPr>
            <a:lvl9pPr lvl="8" marR="0" rtl="0" algn="l">
              <a:lnSpc>
                <a:spcPct val="117647"/>
              </a:lnSpc>
              <a:spcBef>
                <a:spcPts val="0"/>
              </a:spcBef>
              <a:spcAft>
                <a:spcPts val="0"/>
              </a:spcAft>
              <a:buSzPts val="1400"/>
              <a:buNone/>
              <a:defRPr b="1" i="0" sz="3400" u="none" cap="none" strike="noStrike">
                <a:solidFill>
                  <a:srgbClr val="993333"/>
                </a:solidFill>
                <a:latin typeface="Arial"/>
                <a:ea typeface="Arial"/>
                <a:cs typeface="Arial"/>
                <a:sym typeface="Arial"/>
              </a:defRPr>
            </a:lvl9pPr>
          </a:lstStyle>
          <a:p/>
        </p:txBody>
      </p:sp>
      <p:sp>
        <p:nvSpPr>
          <p:cNvPr id="34" name="Google Shape;34;g345194687b0_6_74"/>
          <p:cNvSpPr txBox="1"/>
          <p:nvPr>
            <p:ph idx="1" type="body"/>
          </p:nvPr>
        </p:nvSpPr>
        <p:spPr>
          <a:xfrm>
            <a:off x="508000" y="1239838"/>
            <a:ext cx="10668000" cy="4627561"/>
          </a:xfrm>
          <a:prstGeom prst="rect">
            <a:avLst/>
          </a:prstGeom>
          <a:noFill/>
          <a:ln>
            <a:noFill/>
          </a:ln>
        </p:spPr>
        <p:txBody>
          <a:bodyPr anchorCtr="0" anchor="t" bIns="45700" lIns="91425" spcFirstLastPara="1" rIns="91425" wrap="square" tIns="45700">
            <a:noAutofit/>
          </a:bodyPr>
          <a:lstStyle>
            <a:lvl1pPr indent="-374650" lvl="0" marL="457200" marR="0" rtl="0" algn="l">
              <a:lnSpc>
                <a:spcPct val="117391"/>
              </a:lnSpc>
              <a:spcBef>
                <a:spcPts val="0"/>
              </a:spcBef>
              <a:spcAft>
                <a:spcPts val="0"/>
              </a:spcAft>
              <a:buClr>
                <a:srgbClr val="993333"/>
              </a:buClr>
              <a:buSzPts val="2300"/>
              <a:buFont typeface="Arial"/>
              <a:buChar char="•"/>
              <a:defRPr b="0" i="0" sz="2300" u="none" cap="none" strike="noStrike">
                <a:solidFill>
                  <a:schemeClr val="dk1"/>
                </a:solidFill>
                <a:latin typeface="Arial"/>
                <a:ea typeface="Arial"/>
                <a:cs typeface="Arial"/>
                <a:sym typeface="Arial"/>
              </a:defRPr>
            </a:lvl1pPr>
            <a:lvl2pPr indent="-374650" lvl="1" marL="914400" marR="0" rtl="0" algn="l">
              <a:lnSpc>
                <a:spcPct val="121739"/>
              </a:lnSpc>
              <a:spcBef>
                <a:spcPts val="1400"/>
              </a:spcBef>
              <a:spcAft>
                <a:spcPts val="0"/>
              </a:spcAft>
              <a:buClr>
                <a:schemeClr val="dk1"/>
              </a:buClr>
              <a:buSzPts val="2300"/>
              <a:buFont typeface="Arial"/>
              <a:buChar char="–"/>
              <a:defRPr b="0" i="0" sz="2300" u="none" cap="none" strike="noStrike">
                <a:solidFill>
                  <a:schemeClr val="dk1"/>
                </a:solidFill>
                <a:latin typeface="Arial"/>
                <a:ea typeface="Arial"/>
                <a:cs typeface="Arial"/>
                <a:sym typeface="Arial"/>
              </a:defRPr>
            </a:lvl2pPr>
            <a:lvl3pPr indent="-374650" lvl="2" marL="1371600" marR="0" rtl="0" algn="l">
              <a:spcBef>
                <a:spcPts val="1400"/>
              </a:spcBef>
              <a:spcAft>
                <a:spcPts val="0"/>
              </a:spcAft>
              <a:buClr>
                <a:srgbClr val="993333"/>
              </a:buClr>
              <a:buSzPts val="2300"/>
              <a:buFont typeface="Arial"/>
              <a:buChar char="•"/>
              <a:defRPr b="0" i="0" sz="2300" u="none" cap="none" strike="noStrike">
                <a:solidFill>
                  <a:schemeClr val="dk1"/>
                </a:solidFill>
                <a:latin typeface="Arial"/>
                <a:ea typeface="Arial"/>
                <a:cs typeface="Arial"/>
                <a:sym typeface="Arial"/>
              </a:defRPr>
            </a:lvl3pPr>
            <a:lvl4pPr indent="-228600" lvl="3" marL="1828800" marR="0" rtl="0" algn="l">
              <a:spcBef>
                <a:spcPts val="400"/>
              </a:spcBef>
              <a:spcAft>
                <a:spcPts val="0"/>
              </a:spcAft>
              <a:buSzPts val="1400"/>
              <a:buNone/>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2.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8.png"/><Relationship Id="rId6"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345194687b0_6_17"/>
          <p:cNvSpPr txBox="1"/>
          <p:nvPr>
            <p:ph type="ctrTitle"/>
          </p:nvPr>
        </p:nvSpPr>
        <p:spPr>
          <a:xfrm>
            <a:off x="740228" y="1324155"/>
            <a:ext cx="10711543" cy="38991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50000"/>
              </a:lnSpc>
              <a:spcBef>
                <a:spcPts val="0"/>
              </a:spcBef>
              <a:spcAft>
                <a:spcPts val="0"/>
              </a:spcAft>
              <a:buClr>
                <a:schemeClr val="dk1"/>
              </a:buClr>
              <a:buSzPct val="100000"/>
              <a:buFont typeface="Play"/>
              <a:buNone/>
            </a:pPr>
            <a:r>
              <a:rPr lang="en-US" sz="4400">
                <a:latin typeface="Arial"/>
                <a:ea typeface="Arial"/>
                <a:cs typeface="Arial"/>
                <a:sym typeface="Arial"/>
              </a:rPr>
              <a:t>Synergizing AI and MD Simulation for Enhanced Biomolecular Functional Predictions</a:t>
            </a:r>
            <a:br>
              <a:rPr lang="en-US" sz="4400">
                <a:latin typeface="Arial"/>
                <a:ea typeface="Arial"/>
                <a:cs typeface="Arial"/>
                <a:sym typeface="Arial"/>
              </a:rPr>
            </a:br>
            <a:r>
              <a:rPr lang="en-US" sz="3100">
                <a:latin typeface="Arial"/>
                <a:ea typeface="Arial"/>
                <a:cs typeface="Arial"/>
                <a:sym typeface="Arial"/>
              </a:rPr>
              <a:t>-- Xingcheng Lin (NCSU Physics) &amp; Tianlong Chen (UNC Chapel-Hill Computer Science)</a:t>
            </a:r>
            <a:endParaRPr sz="4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45194687b0_6_149"/>
          <p:cNvSpPr txBox="1"/>
          <p:nvPr/>
        </p:nvSpPr>
        <p:spPr>
          <a:xfrm>
            <a:off x="287250" y="1016390"/>
            <a:ext cx="11617500" cy="53714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0"/>
              <a:buFont typeface="Arial"/>
              <a:buNone/>
            </a:pPr>
            <a:r>
              <a:rPr b="0" i="0" lang="en-US" sz="1900" u="none" cap="none" strike="noStrike">
                <a:solidFill>
                  <a:srgbClr val="0E2841"/>
                </a:solidFill>
                <a:latin typeface="Arial"/>
                <a:ea typeface="Arial"/>
                <a:cs typeface="Arial"/>
                <a:sym typeface="Arial"/>
              </a:rPr>
              <a:t>Methodology development:</a:t>
            </a:r>
            <a:endParaRPr/>
          </a:p>
          <a:p>
            <a:pPr indent="-342900" lvl="0" marL="342900" marR="0" rtl="0" algn="l">
              <a:lnSpc>
                <a:spcPct val="90000"/>
              </a:lnSpc>
              <a:spcBef>
                <a:spcPts val="0"/>
              </a:spcBef>
              <a:spcAft>
                <a:spcPts val="0"/>
              </a:spcAft>
              <a:buClr>
                <a:srgbClr val="000000"/>
              </a:buClr>
              <a:buSzPts val="2400"/>
              <a:buFont typeface="Arial"/>
              <a:buChar char="•"/>
            </a:pPr>
            <a:r>
              <a:rPr b="0" i="0" lang="en-US" sz="1900" u="none" cap="none" strike="noStrike">
                <a:solidFill>
                  <a:srgbClr val="000000"/>
                </a:solidFill>
                <a:latin typeface="Arial"/>
                <a:ea typeface="Arial"/>
                <a:cs typeface="Arial"/>
                <a:sym typeface="Arial"/>
              </a:rPr>
              <a:t>What AI frameworks can incorporate structural ensembles with temporal resolution?</a:t>
            </a:r>
            <a:endParaRPr/>
          </a:p>
          <a:p>
            <a:pPr indent="-342900" lvl="0" marL="342900" marR="0" rtl="0" algn="l">
              <a:lnSpc>
                <a:spcPct val="90000"/>
              </a:lnSpc>
              <a:spcBef>
                <a:spcPts val="0"/>
              </a:spcBef>
              <a:spcAft>
                <a:spcPts val="0"/>
              </a:spcAft>
              <a:buClr>
                <a:srgbClr val="000000"/>
              </a:buClr>
              <a:buSzPts val="2400"/>
              <a:buFont typeface="Arial"/>
              <a:buChar char="•"/>
            </a:pPr>
            <a:r>
              <a:rPr b="0" i="0" lang="en-US" sz="1900" u="none" cap="none" strike="noStrike">
                <a:solidFill>
                  <a:srgbClr val="000000"/>
                </a:solidFill>
                <a:latin typeface="Arial"/>
                <a:ea typeface="Arial"/>
                <a:cs typeface="Arial"/>
                <a:sym typeface="Arial"/>
              </a:rPr>
              <a:t>What is the optimal duration for molecular dynamics (MD) simulations?</a:t>
            </a:r>
            <a:endParaRPr/>
          </a:p>
          <a:p>
            <a:pPr indent="-342900" lvl="0" marL="342900" marR="0" rtl="0" algn="l">
              <a:lnSpc>
                <a:spcPct val="90000"/>
              </a:lnSpc>
              <a:spcBef>
                <a:spcPts val="0"/>
              </a:spcBef>
              <a:spcAft>
                <a:spcPts val="0"/>
              </a:spcAft>
              <a:buClr>
                <a:srgbClr val="000000"/>
              </a:buClr>
              <a:buSzPts val="2400"/>
              <a:buFont typeface="Arial"/>
              <a:buChar char="•"/>
            </a:pPr>
            <a:r>
              <a:rPr b="0" i="0" lang="en-US" sz="1900" u="none" cap="none" strike="noStrike">
                <a:solidFill>
                  <a:srgbClr val="000000"/>
                </a:solidFill>
                <a:latin typeface="Arial"/>
                <a:ea typeface="Arial"/>
                <a:cs typeface="Arial"/>
                <a:sym typeface="Arial"/>
              </a:rPr>
              <a:t>What are the ideal sampling intervals?</a:t>
            </a:r>
            <a:endParaRPr/>
          </a:p>
          <a:p>
            <a:pPr indent="-342900" lvl="0" marL="342900" marR="0" rtl="0" algn="l">
              <a:lnSpc>
                <a:spcPct val="90000"/>
              </a:lnSpc>
              <a:spcBef>
                <a:spcPts val="0"/>
              </a:spcBef>
              <a:spcAft>
                <a:spcPts val="0"/>
              </a:spcAft>
              <a:buClr>
                <a:srgbClr val="000000"/>
              </a:buClr>
              <a:buSzPts val="2400"/>
              <a:buFont typeface="Arial"/>
              <a:buChar char="•"/>
            </a:pPr>
            <a:r>
              <a:rPr b="0" i="0" lang="en-US" sz="1900" u="none" cap="none" strike="noStrike">
                <a:solidFill>
                  <a:srgbClr val="000000"/>
                </a:solidFill>
                <a:latin typeface="Arial"/>
                <a:ea typeface="Arial"/>
                <a:cs typeface="Arial"/>
                <a:sym typeface="Arial"/>
              </a:rPr>
              <a:t>How can we integrate simulations from different coarse-grained levels in predicting protein functions?</a:t>
            </a:r>
            <a:endParaRPr/>
          </a:p>
          <a:p>
            <a:pPr indent="-342900" lvl="0" marL="342900" marR="0" rtl="0" algn="l">
              <a:lnSpc>
                <a:spcPct val="90000"/>
              </a:lnSpc>
              <a:spcBef>
                <a:spcPts val="0"/>
              </a:spcBef>
              <a:spcAft>
                <a:spcPts val="0"/>
              </a:spcAft>
              <a:buClr>
                <a:srgbClr val="000000"/>
              </a:buClr>
              <a:buSzPts val="2400"/>
              <a:buFont typeface="Arial"/>
              <a:buChar char="•"/>
            </a:pPr>
            <a:r>
              <a:rPr b="0" i="0" lang="en-US" sz="1900" u="none" cap="none" strike="noStrike">
                <a:solidFill>
                  <a:srgbClr val="0E2841"/>
                </a:solidFill>
                <a:latin typeface="Arial"/>
                <a:ea typeface="Arial"/>
                <a:cs typeface="Arial"/>
                <a:sym typeface="Arial"/>
              </a:rPr>
              <a:t>Can we assess our prediction with a confidence score (like AF) and degree of generalizability?</a:t>
            </a:r>
            <a:endParaRPr/>
          </a:p>
          <a:p>
            <a:pPr indent="-342900" lvl="0" marL="342900" marR="0" rtl="0" algn="l">
              <a:lnSpc>
                <a:spcPct val="90000"/>
              </a:lnSpc>
              <a:spcBef>
                <a:spcPts val="0"/>
              </a:spcBef>
              <a:spcAft>
                <a:spcPts val="0"/>
              </a:spcAft>
              <a:buClr>
                <a:srgbClr val="000000"/>
              </a:buClr>
              <a:buSzPts val="2400"/>
              <a:buFont typeface="Arial"/>
              <a:buChar char="•"/>
            </a:pPr>
            <a:r>
              <a:rPr b="0" i="0" lang="en-US" sz="1900" u="none" cap="none" strike="noStrike">
                <a:solidFill>
                  <a:srgbClr val="0E2841"/>
                </a:solidFill>
                <a:latin typeface="Arial"/>
                <a:ea typeface="Arial"/>
                <a:cs typeface="Arial"/>
                <a:sym typeface="Arial"/>
              </a:rPr>
              <a:t>Mechanistic insights?</a:t>
            </a:r>
            <a:endParaRPr/>
          </a:p>
          <a:p>
            <a:pPr indent="0" lvl="0" marL="0" marR="0" rtl="0" algn="l">
              <a:lnSpc>
                <a:spcPct val="90000"/>
              </a:lnSpc>
              <a:spcBef>
                <a:spcPts val="0"/>
              </a:spcBef>
              <a:spcAft>
                <a:spcPts val="0"/>
              </a:spcAft>
              <a:buNone/>
            </a:pPr>
            <a:r>
              <a:rPr b="0" i="0" lang="en-US" sz="1900" u="none" cap="none" strike="noStrike">
                <a:solidFill>
                  <a:srgbClr val="0E2841"/>
                </a:solidFill>
                <a:latin typeface="Arial"/>
                <a:ea typeface="Arial"/>
                <a:cs typeface="Arial"/>
                <a:sym typeface="Arial"/>
              </a:rPr>
              <a:t>Training data:</a:t>
            </a:r>
            <a:endParaRPr/>
          </a:p>
          <a:p>
            <a:pPr indent="-342900" lvl="0" marL="342900" marR="0" rtl="0" algn="l">
              <a:lnSpc>
                <a:spcPct val="90000"/>
              </a:lnSpc>
              <a:spcBef>
                <a:spcPts val="0"/>
              </a:spcBef>
              <a:spcAft>
                <a:spcPts val="0"/>
              </a:spcAft>
              <a:buClr>
                <a:srgbClr val="000000"/>
              </a:buClr>
              <a:buSzPts val="2400"/>
              <a:buFont typeface="Arial"/>
              <a:buChar char="•"/>
            </a:pPr>
            <a:r>
              <a:rPr b="0" i="0" lang="en-US" sz="1900" u="none" cap="none" strike="noStrike">
                <a:solidFill>
                  <a:srgbClr val="0E2841"/>
                </a:solidFill>
                <a:latin typeface="Arial"/>
                <a:ea typeface="Arial"/>
                <a:cs typeface="Arial"/>
                <a:sym typeface="Arial"/>
              </a:rPr>
              <a:t>MD simulations or other experimental structural ensembles?</a:t>
            </a:r>
            <a:endParaRPr/>
          </a:p>
          <a:p>
            <a:pPr indent="-342900" lvl="0" marL="342900" marR="0" rtl="0" algn="l">
              <a:lnSpc>
                <a:spcPct val="90000"/>
              </a:lnSpc>
              <a:spcBef>
                <a:spcPts val="0"/>
              </a:spcBef>
              <a:spcAft>
                <a:spcPts val="0"/>
              </a:spcAft>
              <a:buClr>
                <a:srgbClr val="000000"/>
              </a:buClr>
              <a:buSzPts val="2400"/>
              <a:buFont typeface="Arial"/>
              <a:buChar char="•"/>
            </a:pPr>
            <a:r>
              <a:rPr b="0" i="0" lang="en-US" sz="1900" u="none" cap="none" strike="noStrike">
                <a:solidFill>
                  <a:srgbClr val="0E2841"/>
                </a:solidFill>
                <a:latin typeface="Arial"/>
                <a:ea typeface="Arial"/>
                <a:cs typeface="Arial"/>
                <a:sym typeface="Arial"/>
              </a:rPr>
              <a:t>Force field selections? AI-MD generation</a:t>
            </a:r>
            <a:endParaRPr/>
          </a:p>
          <a:p>
            <a:pPr indent="0" lvl="0" marL="0" marR="0" rtl="0" algn="l">
              <a:lnSpc>
                <a:spcPct val="90000"/>
              </a:lnSpc>
              <a:spcBef>
                <a:spcPts val="0"/>
              </a:spcBef>
              <a:spcAft>
                <a:spcPts val="0"/>
              </a:spcAft>
              <a:buNone/>
            </a:pPr>
            <a:r>
              <a:rPr b="0" i="0" lang="en-US" sz="1900" u="none" cap="none" strike="noStrike">
                <a:solidFill>
                  <a:srgbClr val="0E2841"/>
                </a:solidFill>
                <a:latin typeface="Arial"/>
                <a:ea typeface="Arial"/>
                <a:cs typeface="Arial"/>
                <a:sym typeface="Arial"/>
              </a:rPr>
              <a:t>Validation data (ground-truth dataset):</a:t>
            </a:r>
            <a:endParaRPr/>
          </a:p>
          <a:p>
            <a:pPr indent="-342900" lvl="0" marL="342900" marR="0" rtl="0" algn="l">
              <a:lnSpc>
                <a:spcPct val="90000"/>
              </a:lnSpc>
              <a:spcBef>
                <a:spcPts val="0"/>
              </a:spcBef>
              <a:spcAft>
                <a:spcPts val="0"/>
              </a:spcAft>
              <a:buClr>
                <a:srgbClr val="000000"/>
              </a:buClr>
              <a:buSzPts val="2400"/>
              <a:buFont typeface="Arial"/>
              <a:buChar char="•"/>
            </a:pPr>
            <a:r>
              <a:rPr b="0" i="0" lang="en-US" sz="1900" u="none" cap="none" strike="noStrike">
                <a:solidFill>
                  <a:srgbClr val="000000"/>
                </a:solidFill>
                <a:latin typeface="Arial"/>
                <a:ea typeface="Arial"/>
                <a:cs typeface="Arial"/>
                <a:sym typeface="Arial"/>
              </a:rPr>
              <a:t>What functional properties are most reliable for predictions (</a:t>
            </a:r>
            <a:r>
              <a:rPr lang="en-US" sz="1900"/>
              <a:t>GO</a:t>
            </a:r>
            <a:r>
              <a:rPr b="0" i="0" lang="en-US" sz="1900" u="none" cap="none" strike="noStrike">
                <a:solidFill>
                  <a:srgbClr val="000000"/>
                </a:solidFill>
                <a:latin typeface="Arial"/>
                <a:ea typeface="Arial"/>
                <a:cs typeface="Arial"/>
                <a:sym typeface="Arial"/>
              </a:rPr>
              <a:t>, EC, </a:t>
            </a:r>
            <a:r>
              <a:rPr lang="en-US" sz="1900"/>
              <a:t>thermostability</a:t>
            </a:r>
            <a:r>
              <a:rPr b="0" i="0" lang="en-US" sz="1900" u="none" cap="none" strike="noStrike">
                <a:solidFill>
                  <a:srgbClr val="000000"/>
                </a:solidFill>
                <a:latin typeface="Arial"/>
                <a:ea typeface="Arial"/>
                <a:cs typeface="Arial"/>
                <a:sym typeface="Arial"/>
              </a:rPr>
              <a:t> </a:t>
            </a:r>
            <a:r>
              <a:rPr lang="en-US" sz="1900"/>
              <a:t>ligand</a:t>
            </a:r>
            <a:r>
              <a:rPr b="0" i="0" lang="en-US" sz="1900" u="none" cap="none" strike="noStrike">
                <a:solidFill>
                  <a:srgbClr val="000000"/>
                </a:solidFill>
                <a:latin typeface="Arial"/>
                <a:ea typeface="Arial"/>
                <a:cs typeface="Arial"/>
                <a:sym typeface="Arial"/>
              </a:rPr>
              <a:t>-binding sites, evolutionary covariance)</a:t>
            </a:r>
            <a:endParaRPr/>
          </a:p>
          <a:p>
            <a:pPr indent="-342900" lvl="0" marL="342900" marR="0" rtl="0" algn="l">
              <a:lnSpc>
                <a:spcPct val="90000"/>
              </a:lnSpc>
              <a:spcBef>
                <a:spcPts val="0"/>
              </a:spcBef>
              <a:spcAft>
                <a:spcPts val="0"/>
              </a:spcAft>
              <a:buClr>
                <a:srgbClr val="000000"/>
              </a:buClr>
              <a:buSzPts val="2400"/>
              <a:buFont typeface="Arial"/>
              <a:buChar char="•"/>
            </a:pPr>
            <a:r>
              <a:rPr b="0" i="0" lang="en-US" sz="1900" u="none" cap="none" strike="noStrike">
                <a:solidFill>
                  <a:srgbClr val="000000"/>
                </a:solidFill>
                <a:latin typeface="Arial"/>
                <a:ea typeface="Arial"/>
                <a:cs typeface="Arial"/>
                <a:sym typeface="Arial"/>
              </a:rPr>
              <a:t>How can we accurately annotate protein functions (order/disorder regions)?</a:t>
            </a:r>
            <a:endParaRPr b="0" i="0" sz="1900" u="none" cap="none" strike="noStrike">
              <a:solidFill>
                <a:srgbClr val="0E284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rPr b="0" i="0" lang="en-US" sz="1900" u="none" cap="none" strike="noStrike">
                <a:solidFill>
                  <a:srgbClr val="0E2841"/>
                </a:solidFill>
                <a:latin typeface="Arial"/>
                <a:ea typeface="Arial"/>
                <a:cs typeface="Arial"/>
                <a:sym typeface="Arial"/>
              </a:rPr>
              <a:t>Application:</a:t>
            </a:r>
            <a:endParaRPr/>
          </a:p>
          <a:p>
            <a:pPr indent="-342900" lvl="0" marL="342900" marR="0" rtl="0" algn="l">
              <a:lnSpc>
                <a:spcPct val="90000"/>
              </a:lnSpc>
              <a:spcBef>
                <a:spcPts val="0"/>
              </a:spcBef>
              <a:spcAft>
                <a:spcPts val="0"/>
              </a:spcAft>
              <a:buClr>
                <a:srgbClr val="000000"/>
              </a:buClr>
              <a:buSzPts val="2400"/>
              <a:buFont typeface="Arial"/>
              <a:buChar char="•"/>
            </a:pPr>
            <a:r>
              <a:rPr b="0" i="0" lang="en-US" sz="1900" u="none" cap="none" strike="noStrike">
                <a:solidFill>
                  <a:srgbClr val="000000"/>
                </a:solidFill>
                <a:latin typeface="Arial"/>
                <a:ea typeface="Arial"/>
                <a:cs typeface="Arial"/>
                <a:sym typeface="Arial"/>
              </a:rPr>
              <a:t>How can we extend functional predictions to protein design?</a:t>
            </a:r>
            <a:endParaRPr b="0" i="0" sz="1900" u="none" cap="none" strike="noStrike">
              <a:solidFill>
                <a:srgbClr val="0E2841"/>
              </a:solidFill>
              <a:latin typeface="Arial"/>
              <a:ea typeface="Arial"/>
              <a:cs typeface="Arial"/>
              <a:sym typeface="Arial"/>
            </a:endParaRPr>
          </a:p>
        </p:txBody>
      </p:sp>
      <p:sp>
        <p:nvSpPr>
          <p:cNvPr id="193" name="Google Shape;193;g345194687b0_6_149"/>
          <p:cNvSpPr txBox="1"/>
          <p:nvPr/>
        </p:nvSpPr>
        <p:spPr>
          <a:xfrm>
            <a:off x="0" y="296460"/>
            <a:ext cx="9994392"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23047"/>
              </a:buClr>
              <a:buSzPts val="3200"/>
              <a:buFont typeface="Arial"/>
              <a:buNone/>
            </a:pPr>
            <a:r>
              <a:rPr b="0" i="0" lang="en-US" sz="3200" u="none" cap="none" strike="noStrike">
                <a:solidFill>
                  <a:srgbClr val="023047"/>
                </a:solidFill>
                <a:latin typeface="Arial"/>
                <a:ea typeface="Arial"/>
                <a:cs typeface="Arial"/>
                <a:sym typeface="Arial"/>
              </a:rPr>
              <a:t>Some Open Questions:</a:t>
            </a:r>
            <a:endParaRPr b="0" i="0" sz="1800" u="none" cap="none" strike="noStrike">
              <a:solidFill>
                <a:srgbClr val="023047"/>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45194687b0_6_154"/>
          <p:cNvSpPr txBox="1"/>
          <p:nvPr/>
        </p:nvSpPr>
        <p:spPr>
          <a:xfrm>
            <a:off x="2395728" y="0"/>
            <a:ext cx="8304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23047"/>
              </a:buClr>
              <a:buSzPts val="3200"/>
              <a:buFont typeface="Arial"/>
              <a:buNone/>
            </a:pPr>
            <a:r>
              <a:rPr b="0" i="0" lang="en-US" sz="3200" u="none" cap="none" strike="noStrike">
                <a:solidFill>
                  <a:srgbClr val="023047"/>
                </a:solidFill>
                <a:latin typeface="Arial"/>
                <a:ea typeface="Arial"/>
                <a:cs typeface="Arial"/>
                <a:sym typeface="Arial"/>
              </a:rPr>
              <a:t>Schedule for your Focus Area Session</a:t>
            </a:r>
            <a:endParaRPr b="0" i="0" sz="1400" u="none" cap="none" strike="noStrike">
              <a:solidFill>
                <a:srgbClr val="000000"/>
              </a:solidFill>
              <a:latin typeface="Arial"/>
              <a:ea typeface="Arial"/>
              <a:cs typeface="Arial"/>
              <a:sym typeface="Arial"/>
            </a:endParaRPr>
          </a:p>
        </p:txBody>
      </p:sp>
      <p:graphicFrame>
        <p:nvGraphicFramePr>
          <p:cNvPr id="199" name="Google Shape;199;g345194687b0_6_154"/>
          <p:cNvGraphicFramePr/>
          <p:nvPr/>
        </p:nvGraphicFramePr>
        <p:xfrm>
          <a:off x="108275" y="678557"/>
          <a:ext cx="3000000" cy="3000000"/>
        </p:xfrm>
        <a:graphic>
          <a:graphicData uri="http://schemas.openxmlformats.org/drawingml/2006/table">
            <a:tbl>
              <a:tblPr>
                <a:noFill/>
                <a:tableStyleId>{1601425B-CA70-4533-B4D6-707E70FD4EBE}</a:tableStyleId>
              </a:tblPr>
              <a:tblGrid>
                <a:gridCol w="1243075"/>
                <a:gridCol w="8820550"/>
                <a:gridCol w="1911825"/>
              </a:tblGrid>
              <a:tr h="36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Time</a:t>
                      </a:r>
                      <a:endParaRPr sz="1400" u="none" cap="none" strike="noStrike">
                        <a:solidFill>
                          <a:schemeClr val="lt1"/>
                        </a:solidFill>
                      </a:endParaRPr>
                    </a:p>
                  </a:txBody>
                  <a:tcPr marT="45725" marB="45725" marR="91450" marL="91450" anchor="ctr">
                    <a:solidFill>
                      <a:srgbClr val="023047"/>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Description</a:t>
                      </a:r>
                      <a:endParaRPr sz="1400" u="none" cap="none" strike="noStrike">
                        <a:solidFill>
                          <a:schemeClr val="lt1"/>
                        </a:solidFill>
                      </a:endParaRPr>
                    </a:p>
                  </a:txBody>
                  <a:tcPr marT="45725" marB="45725" marR="91450" marL="91450" anchor="ctr">
                    <a:solidFill>
                      <a:srgbClr val="023047"/>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Duration (min)</a:t>
                      </a:r>
                      <a:endParaRPr sz="1400" u="none" cap="none" strike="noStrike">
                        <a:solidFill>
                          <a:schemeClr val="lt1"/>
                        </a:solidFill>
                      </a:endParaRPr>
                    </a:p>
                  </a:txBody>
                  <a:tcPr marT="45725" marB="45725" marR="91450" marL="91450" anchor="ctr">
                    <a:solidFill>
                      <a:srgbClr val="023047"/>
                    </a:solidFill>
                  </a:tcP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0:00 - 0:15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Introduction:</a:t>
                      </a:r>
                      <a:r>
                        <a:rPr lang="en-US" sz="1400" u="none" cap="none" strike="noStrike"/>
                        <a:t> Brief introduction by the Session Lead(s) giving an overview of the format, goals, and the topic of the session. The overall topic area and direction of field will be described.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15 </a:t>
                      </a:r>
                      <a:endParaRPr sz="1400" u="none" cap="none" strike="noStrike"/>
                    </a:p>
                  </a:txBody>
                  <a:tcPr marT="91425" marB="91425" marR="91425" marL="91425" anchor="ctr"/>
                </a:tc>
              </a:tr>
              <a:tr h="1024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0:15 - 0:45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Breakout Brainstorm:</a:t>
                      </a:r>
                      <a:r>
                        <a:rPr lang="en-US" sz="1400" u="none" cap="none" strike="noStrike"/>
                        <a:t> Participants are randomly split into groups (limit of 5 max) to generate community-scale </a:t>
                      </a:r>
                      <a:r>
                        <a:rPr lang="en-US" sz="1400" u="none" cap="none" strike="noStrike">
                          <a:solidFill>
                            <a:schemeClr val="dk1"/>
                          </a:solidFill>
                        </a:rPr>
                        <a:t>synthesis </a:t>
                      </a:r>
                      <a:r>
                        <a:rPr lang="en-US" sz="1400" u="none" cap="none" strike="noStrike"/>
                        <a:t>research questions related to the Focus Area topic. Each group member gets one vote to put towards a question that they would personally like to work on. The top two questions are submitted via Google Forms/Qualtrics.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30 </a:t>
                      </a:r>
                      <a:endParaRPr sz="1400" u="none" cap="none" strike="noStrike"/>
                    </a:p>
                  </a:txBody>
                  <a:tcPr marT="91425" marB="91425" marR="91425" marL="91425" anchor="ctr"/>
                </a:tc>
              </a:tr>
              <a:tr h="6028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0:45 - 0:55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Break:</a:t>
                      </a:r>
                      <a:r>
                        <a:rPr lang="en-US" sz="1400" u="none" cap="none" strike="noStrike"/>
                        <a:t> Participants get a 10-min break while lead(s) evaluate the questions submitted to remove duplicates.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 </a:t>
                      </a:r>
                      <a:endParaRPr sz="1400" u="none" cap="none" strike="noStrike"/>
                    </a:p>
                  </a:txBody>
                  <a:tcPr marT="91425" marB="91425" marR="91425" marL="91425" anchor="ct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0:55 - 1:00</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Question Evaluation:</a:t>
                      </a:r>
                      <a:r>
                        <a:rPr lang="en-US" sz="1400" u="none" cap="none" strike="noStrike"/>
                        <a:t> Participants will look at all questions that emerge from the Breakout Brainstorm section and go to a question on which they are interested in working. Focus Area leads will help determine the areas to which those who want to work on different questions should go within the room.</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 </a:t>
                      </a:r>
                      <a:endParaRPr sz="1400" u="none" cap="none" strike="noStrike"/>
                    </a:p>
                  </a:txBody>
                  <a:tcPr marT="91425" marB="91425" marR="91425" marL="91425" anchor="ctr"/>
                </a:tc>
              </a:tr>
              <a:tr h="1024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1:00 - 1:45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Exploration:</a:t>
                      </a:r>
                      <a:r>
                        <a:rPr lang="en-US" sz="1400" u="none" cap="none" strike="noStrike"/>
                        <a:t> Participants discuss the questions and see if there is alignment; if there is not, move to another question of interest or start another group on a more focused approach to the question. Every 15 minutes, participants will be encouraged to look for another question of interest, but it is up to them to decide if they want to stick with the current option, explore other questions, or join the open discussion.</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45 </a:t>
                      </a:r>
                      <a:endParaRPr sz="1400" u="none" cap="none" strike="noStrike"/>
                    </a:p>
                  </a:txBody>
                  <a:tcPr marT="91425" marB="91425" marR="91425" marL="91425" anchor="ct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1:45 - 2:00</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Convergence:</a:t>
                      </a:r>
                      <a:r>
                        <a:rPr lang="en-US" sz="1400" u="none" cap="none" strike="noStrike"/>
                        <a:t> Participants make a final decision on if there's a question around which they would like to form a nascent team. It is okay not to have a team or question(s) of interest, as there are other sessions. If participants want to lock-in this group, they may start the proto-proposal writing process.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15 </a:t>
                      </a:r>
                      <a:endParaRPr sz="1400" u="none" cap="none" strike="noStrike"/>
                    </a:p>
                  </a:txBody>
                  <a:tcPr marT="91425" marB="91425" marR="91425" marL="91425" anchor="ctr"/>
                </a:tc>
              </a:tr>
            </a:tbl>
          </a:graphicData>
        </a:graphic>
      </p:graphicFrame>
      <p:sp>
        <p:nvSpPr>
          <p:cNvPr id="200" name="Google Shape;200;g345194687b0_6_154"/>
          <p:cNvSpPr/>
          <p:nvPr/>
        </p:nvSpPr>
        <p:spPr>
          <a:xfrm>
            <a:off x="108275" y="1837944"/>
            <a:ext cx="11975450" cy="1078992"/>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45194687b0_6_160"/>
          <p:cNvSpPr txBox="1"/>
          <p:nvPr/>
        </p:nvSpPr>
        <p:spPr>
          <a:xfrm>
            <a:off x="2395728" y="0"/>
            <a:ext cx="8304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23047"/>
              </a:buClr>
              <a:buSzPts val="3200"/>
              <a:buFont typeface="Arial"/>
              <a:buNone/>
            </a:pPr>
            <a:r>
              <a:rPr b="0" i="0" lang="en-US" sz="3200" u="none" cap="none" strike="noStrike">
                <a:solidFill>
                  <a:srgbClr val="023047"/>
                </a:solidFill>
                <a:latin typeface="Arial"/>
                <a:ea typeface="Arial"/>
                <a:cs typeface="Arial"/>
                <a:sym typeface="Arial"/>
              </a:rPr>
              <a:t>Schedule for your Focus Area Session</a:t>
            </a:r>
            <a:endParaRPr b="0" i="0" sz="1400" u="none" cap="none" strike="noStrike">
              <a:solidFill>
                <a:srgbClr val="000000"/>
              </a:solidFill>
              <a:latin typeface="Arial"/>
              <a:ea typeface="Arial"/>
              <a:cs typeface="Arial"/>
              <a:sym typeface="Arial"/>
            </a:endParaRPr>
          </a:p>
        </p:txBody>
      </p:sp>
      <p:graphicFrame>
        <p:nvGraphicFramePr>
          <p:cNvPr id="206" name="Google Shape;206;g345194687b0_6_160"/>
          <p:cNvGraphicFramePr/>
          <p:nvPr/>
        </p:nvGraphicFramePr>
        <p:xfrm>
          <a:off x="108275" y="678557"/>
          <a:ext cx="3000000" cy="3000000"/>
        </p:xfrm>
        <a:graphic>
          <a:graphicData uri="http://schemas.openxmlformats.org/drawingml/2006/table">
            <a:tbl>
              <a:tblPr>
                <a:noFill/>
                <a:tableStyleId>{1601425B-CA70-4533-B4D6-707E70FD4EBE}</a:tableStyleId>
              </a:tblPr>
              <a:tblGrid>
                <a:gridCol w="1243075"/>
                <a:gridCol w="8820550"/>
                <a:gridCol w="1911825"/>
              </a:tblGrid>
              <a:tr h="36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Time</a:t>
                      </a:r>
                      <a:endParaRPr sz="1400" u="none" cap="none" strike="noStrike">
                        <a:solidFill>
                          <a:schemeClr val="lt1"/>
                        </a:solidFill>
                      </a:endParaRPr>
                    </a:p>
                  </a:txBody>
                  <a:tcPr marT="45725" marB="45725" marR="91450" marL="91450" anchor="ctr">
                    <a:solidFill>
                      <a:srgbClr val="023047"/>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Description</a:t>
                      </a:r>
                      <a:endParaRPr sz="1400" u="none" cap="none" strike="noStrike">
                        <a:solidFill>
                          <a:schemeClr val="lt1"/>
                        </a:solidFill>
                      </a:endParaRPr>
                    </a:p>
                  </a:txBody>
                  <a:tcPr marT="45725" marB="45725" marR="91450" marL="91450" anchor="ctr">
                    <a:solidFill>
                      <a:srgbClr val="023047"/>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Duration (min)</a:t>
                      </a:r>
                      <a:endParaRPr sz="1400" u="none" cap="none" strike="noStrike">
                        <a:solidFill>
                          <a:schemeClr val="lt1"/>
                        </a:solidFill>
                      </a:endParaRPr>
                    </a:p>
                  </a:txBody>
                  <a:tcPr marT="45725" marB="45725" marR="91450" marL="91450" anchor="ctr">
                    <a:solidFill>
                      <a:srgbClr val="023047"/>
                    </a:solidFill>
                  </a:tcP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0:00 - 0:15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Introduction:</a:t>
                      </a:r>
                      <a:r>
                        <a:rPr lang="en-US" sz="1400" u="none" cap="none" strike="noStrike"/>
                        <a:t> Brief introduction by the Session Lead(s) giving an overview of the format, goals, and the topic of the session. The overall topic area and direction of field will be described.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15 </a:t>
                      </a:r>
                      <a:endParaRPr sz="1400" u="none" cap="none" strike="noStrike"/>
                    </a:p>
                  </a:txBody>
                  <a:tcPr marT="91425" marB="91425" marR="91425" marL="91425" anchor="ctr"/>
                </a:tc>
              </a:tr>
              <a:tr h="1024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0:15 - 0:45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Breakout Brainstorm:</a:t>
                      </a:r>
                      <a:r>
                        <a:rPr lang="en-US" sz="1400" u="none" cap="none" strike="noStrike"/>
                        <a:t> Participants are randomly split into groups (limit of 5 max) to generate community-scale </a:t>
                      </a:r>
                      <a:r>
                        <a:rPr lang="en-US" sz="1400" u="none" cap="none" strike="noStrike">
                          <a:solidFill>
                            <a:schemeClr val="dk1"/>
                          </a:solidFill>
                        </a:rPr>
                        <a:t>synthesis </a:t>
                      </a:r>
                      <a:r>
                        <a:rPr lang="en-US" sz="1400" u="none" cap="none" strike="noStrike"/>
                        <a:t>research questions related to the Focus Area topic. Each group member gets one vote to put towards a question that they would personally like to work on. The top two questions are submitted via Google Forms/Qualtrics.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30 </a:t>
                      </a:r>
                      <a:endParaRPr sz="1400" u="none" cap="none" strike="noStrike"/>
                    </a:p>
                  </a:txBody>
                  <a:tcPr marT="91425" marB="91425" marR="91425" marL="91425" anchor="ctr"/>
                </a:tc>
              </a:tr>
              <a:tr h="6028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0:45 - 0:55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Break:</a:t>
                      </a:r>
                      <a:r>
                        <a:rPr lang="en-US" sz="1400" u="none" cap="none" strike="noStrike"/>
                        <a:t> Participants get a 10-min break while lead(s) evaluate the questions submitted to remove duplicates.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 </a:t>
                      </a:r>
                      <a:endParaRPr sz="1400" u="none" cap="none" strike="noStrike"/>
                    </a:p>
                  </a:txBody>
                  <a:tcPr marT="91425" marB="91425" marR="91425" marL="91425" anchor="ct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0:55 - 1:00</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Question Evaluation:</a:t>
                      </a:r>
                      <a:r>
                        <a:rPr lang="en-US" sz="1400" u="none" cap="none" strike="noStrike"/>
                        <a:t> Participants will look at all questions that emerge from the Breakout Brainstorm section and go to a question on which they are interested in working. Focus Area leads will help determine the areas to which those who want to work on different questions should go within the room.</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 </a:t>
                      </a:r>
                      <a:endParaRPr sz="1400" u="none" cap="none" strike="noStrike"/>
                    </a:p>
                  </a:txBody>
                  <a:tcPr marT="91425" marB="91425" marR="91425" marL="91425" anchor="ctr"/>
                </a:tc>
              </a:tr>
              <a:tr h="1024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1:00 - 1:45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Exploration:</a:t>
                      </a:r>
                      <a:r>
                        <a:rPr lang="en-US" sz="1400" u="none" cap="none" strike="noStrike"/>
                        <a:t> Participants discuss the questions and see if there is alignment; if there is not, move to another question of interest or start another group on a more focused approach to the question. Every 15 minutes, participants will be encouraged to look for another question of interest, but it is up to them to decide if they want to stick with the current option, explore other questions, or join the open discussion.</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45 </a:t>
                      </a:r>
                      <a:endParaRPr sz="1400" u="none" cap="none" strike="noStrike"/>
                    </a:p>
                  </a:txBody>
                  <a:tcPr marT="91425" marB="91425" marR="91425" marL="91425" anchor="ct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1:45 - 2:00</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Convergence:</a:t>
                      </a:r>
                      <a:r>
                        <a:rPr lang="en-US" sz="1400" u="none" cap="none" strike="noStrike"/>
                        <a:t> Participants make a final decision on if there's a question around which they would like to form a nascent team. It is okay not to have a team or question(s) of interest, as there are other sessions. If participants want to lock-in this group, they may start the proto-proposal writing process.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15 </a:t>
                      </a:r>
                      <a:endParaRPr sz="1400" u="none" cap="none" strike="noStrike"/>
                    </a:p>
                  </a:txBody>
                  <a:tcPr marT="91425" marB="91425" marR="91425" marL="91425" anchor="ctr"/>
                </a:tc>
              </a:tr>
            </a:tbl>
          </a:graphicData>
        </a:graphic>
      </p:graphicFrame>
      <p:sp>
        <p:nvSpPr>
          <p:cNvPr id="207" name="Google Shape;207;g345194687b0_6_160"/>
          <p:cNvSpPr/>
          <p:nvPr/>
        </p:nvSpPr>
        <p:spPr>
          <a:xfrm>
            <a:off x="108275" y="2907792"/>
            <a:ext cx="11975450" cy="603504"/>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345194687b0_6_166"/>
          <p:cNvSpPr txBox="1"/>
          <p:nvPr/>
        </p:nvSpPr>
        <p:spPr>
          <a:xfrm>
            <a:off x="2395728" y="0"/>
            <a:ext cx="8304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23047"/>
              </a:buClr>
              <a:buSzPts val="3200"/>
              <a:buFont typeface="Arial"/>
              <a:buNone/>
            </a:pPr>
            <a:r>
              <a:rPr b="0" i="0" lang="en-US" sz="3200" u="none" cap="none" strike="noStrike">
                <a:solidFill>
                  <a:srgbClr val="023047"/>
                </a:solidFill>
                <a:latin typeface="Arial"/>
                <a:ea typeface="Arial"/>
                <a:cs typeface="Arial"/>
                <a:sym typeface="Arial"/>
              </a:rPr>
              <a:t>Schedule for your Focus Area Session</a:t>
            </a:r>
            <a:endParaRPr b="0" i="0" sz="1400" u="none" cap="none" strike="noStrike">
              <a:solidFill>
                <a:srgbClr val="000000"/>
              </a:solidFill>
              <a:latin typeface="Arial"/>
              <a:ea typeface="Arial"/>
              <a:cs typeface="Arial"/>
              <a:sym typeface="Arial"/>
            </a:endParaRPr>
          </a:p>
        </p:txBody>
      </p:sp>
      <p:graphicFrame>
        <p:nvGraphicFramePr>
          <p:cNvPr id="213" name="Google Shape;213;g345194687b0_6_166"/>
          <p:cNvGraphicFramePr/>
          <p:nvPr/>
        </p:nvGraphicFramePr>
        <p:xfrm>
          <a:off x="108275" y="678557"/>
          <a:ext cx="3000000" cy="3000000"/>
        </p:xfrm>
        <a:graphic>
          <a:graphicData uri="http://schemas.openxmlformats.org/drawingml/2006/table">
            <a:tbl>
              <a:tblPr>
                <a:noFill/>
                <a:tableStyleId>{1601425B-CA70-4533-B4D6-707E70FD4EBE}</a:tableStyleId>
              </a:tblPr>
              <a:tblGrid>
                <a:gridCol w="1243075"/>
                <a:gridCol w="8820550"/>
                <a:gridCol w="1911825"/>
              </a:tblGrid>
              <a:tr h="36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Time</a:t>
                      </a:r>
                      <a:endParaRPr sz="1400" u="none" cap="none" strike="noStrike">
                        <a:solidFill>
                          <a:schemeClr val="lt1"/>
                        </a:solidFill>
                      </a:endParaRPr>
                    </a:p>
                  </a:txBody>
                  <a:tcPr marT="45725" marB="45725" marR="91450" marL="91450" anchor="ctr">
                    <a:solidFill>
                      <a:srgbClr val="023047"/>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Description</a:t>
                      </a:r>
                      <a:endParaRPr sz="1400" u="none" cap="none" strike="noStrike">
                        <a:solidFill>
                          <a:schemeClr val="lt1"/>
                        </a:solidFill>
                      </a:endParaRPr>
                    </a:p>
                  </a:txBody>
                  <a:tcPr marT="45725" marB="45725" marR="91450" marL="91450" anchor="ctr">
                    <a:solidFill>
                      <a:srgbClr val="023047"/>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Duration (min)</a:t>
                      </a:r>
                      <a:endParaRPr sz="1400" u="none" cap="none" strike="noStrike">
                        <a:solidFill>
                          <a:schemeClr val="lt1"/>
                        </a:solidFill>
                      </a:endParaRPr>
                    </a:p>
                  </a:txBody>
                  <a:tcPr marT="45725" marB="45725" marR="91450" marL="91450" anchor="ctr">
                    <a:solidFill>
                      <a:srgbClr val="023047"/>
                    </a:solidFill>
                  </a:tcP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0:00 - 0:15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Introduction:</a:t>
                      </a:r>
                      <a:r>
                        <a:rPr lang="en-US" sz="1400" u="none" cap="none" strike="noStrike"/>
                        <a:t> Brief introduction by the Session Lead(s) giving an overview of the format, goals, and the topic of the session. The overall topic area and direction of field will be described.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15 </a:t>
                      </a:r>
                      <a:endParaRPr sz="1400" u="none" cap="none" strike="noStrike"/>
                    </a:p>
                  </a:txBody>
                  <a:tcPr marT="91425" marB="91425" marR="91425" marL="91425" anchor="ctr"/>
                </a:tc>
              </a:tr>
              <a:tr h="1024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0:15 - 0:45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Breakout Brainstorm:</a:t>
                      </a:r>
                      <a:r>
                        <a:rPr lang="en-US" sz="1400" u="none" cap="none" strike="noStrike"/>
                        <a:t> Participants are randomly split into groups (limit of 5 max) to generate community-scale </a:t>
                      </a:r>
                      <a:r>
                        <a:rPr lang="en-US" sz="1400" u="none" cap="none" strike="noStrike">
                          <a:solidFill>
                            <a:schemeClr val="dk1"/>
                          </a:solidFill>
                        </a:rPr>
                        <a:t>synthesis </a:t>
                      </a:r>
                      <a:r>
                        <a:rPr lang="en-US" sz="1400" u="none" cap="none" strike="noStrike"/>
                        <a:t>research questions related to the Focus Area topic. Each group member gets one vote to put towards a question that they would personally like to work on. The top two questions are submitted via Google Forms/Qualtrics.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30 </a:t>
                      </a:r>
                      <a:endParaRPr sz="1400" u="none" cap="none" strike="noStrike"/>
                    </a:p>
                  </a:txBody>
                  <a:tcPr marT="91425" marB="91425" marR="91425" marL="91425" anchor="ctr"/>
                </a:tc>
              </a:tr>
              <a:tr h="6028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0:45 - 0:55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Break:</a:t>
                      </a:r>
                      <a:r>
                        <a:rPr lang="en-US" sz="1400" u="none" cap="none" strike="noStrike"/>
                        <a:t> Participants get a 10-min break while lead(s) evaluate the questions submitted to remove duplicates.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 </a:t>
                      </a:r>
                      <a:endParaRPr sz="1400" u="none" cap="none" strike="noStrike"/>
                    </a:p>
                  </a:txBody>
                  <a:tcPr marT="91425" marB="91425" marR="91425" marL="91425" anchor="ct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0:55 - 1:00</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Question Evaluation:</a:t>
                      </a:r>
                      <a:r>
                        <a:rPr lang="en-US" sz="1400" u="none" cap="none" strike="noStrike"/>
                        <a:t> Participants will look at all questions that emerge from the Breakout Brainstorm section and go to a question on which they are interested in working. Focus Area leads will help determine the areas to which those who want to work on different questions should go within the room.</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 </a:t>
                      </a:r>
                      <a:endParaRPr sz="1400" u="none" cap="none" strike="noStrike"/>
                    </a:p>
                  </a:txBody>
                  <a:tcPr marT="91425" marB="91425" marR="91425" marL="91425" anchor="ctr"/>
                </a:tc>
              </a:tr>
              <a:tr h="1024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1:00 - 1:45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Exploration:</a:t>
                      </a:r>
                      <a:r>
                        <a:rPr lang="en-US" sz="1400" u="none" cap="none" strike="noStrike"/>
                        <a:t> Participants discuss the questions and see if there is alignment; if there is not, move to another question of interest or start another group on a more focused approach to the question. Every 15 minutes, participants will be encouraged to look for another question of interest, but it is up to them to decide if they want to stick with the current option, explore other questions, or join the open discussion.</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45 </a:t>
                      </a:r>
                      <a:endParaRPr sz="1400" u="none" cap="none" strike="noStrike"/>
                    </a:p>
                  </a:txBody>
                  <a:tcPr marT="91425" marB="91425" marR="91425" marL="91425" anchor="ct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1:45 - 2:00</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Convergence:</a:t>
                      </a:r>
                      <a:r>
                        <a:rPr lang="en-US" sz="1400" u="none" cap="none" strike="noStrike"/>
                        <a:t> Participants make a final decision on if there's a question around which they would like to form a nascent team. It is okay not to have a team or question(s) of interest, as there are other sessions. If participants want to lock-in this group, they may start the proto-proposal writing process.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15 </a:t>
                      </a:r>
                      <a:endParaRPr sz="1400" u="none" cap="none" strike="noStrike"/>
                    </a:p>
                  </a:txBody>
                  <a:tcPr marT="91425" marB="91425" marR="91425" marL="91425" anchor="ctr"/>
                </a:tc>
              </a:tr>
            </a:tbl>
          </a:graphicData>
        </a:graphic>
      </p:graphicFrame>
      <p:sp>
        <p:nvSpPr>
          <p:cNvPr id="214" name="Google Shape;214;g345194687b0_6_166"/>
          <p:cNvSpPr/>
          <p:nvPr/>
        </p:nvSpPr>
        <p:spPr>
          <a:xfrm>
            <a:off x="108275" y="3465574"/>
            <a:ext cx="11975450" cy="877825"/>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345194687b0_6_172"/>
          <p:cNvSpPr txBox="1"/>
          <p:nvPr/>
        </p:nvSpPr>
        <p:spPr>
          <a:xfrm>
            <a:off x="2395728" y="0"/>
            <a:ext cx="8304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23047"/>
              </a:buClr>
              <a:buSzPts val="3200"/>
              <a:buFont typeface="Arial"/>
              <a:buNone/>
            </a:pPr>
            <a:r>
              <a:rPr b="0" i="0" lang="en-US" sz="3200" u="none" cap="none" strike="noStrike">
                <a:solidFill>
                  <a:srgbClr val="023047"/>
                </a:solidFill>
                <a:latin typeface="Arial"/>
                <a:ea typeface="Arial"/>
                <a:cs typeface="Arial"/>
                <a:sym typeface="Arial"/>
              </a:rPr>
              <a:t>Schedule for your Focus Area Session</a:t>
            </a:r>
            <a:endParaRPr b="0" i="0" sz="1400" u="none" cap="none" strike="noStrike">
              <a:solidFill>
                <a:srgbClr val="000000"/>
              </a:solidFill>
              <a:latin typeface="Arial"/>
              <a:ea typeface="Arial"/>
              <a:cs typeface="Arial"/>
              <a:sym typeface="Arial"/>
            </a:endParaRPr>
          </a:p>
        </p:txBody>
      </p:sp>
      <p:graphicFrame>
        <p:nvGraphicFramePr>
          <p:cNvPr id="220" name="Google Shape;220;g345194687b0_6_172"/>
          <p:cNvGraphicFramePr/>
          <p:nvPr/>
        </p:nvGraphicFramePr>
        <p:xfrm>
          <a:off x="108275" y="678557"/>
          <a:ext cx="3000000" cy="3000000"/>
        </p:xfrm>
        <a:graphic>
          <a:graphicData uri="http://schemas.openxmlformats.org/drawingml/2006/table">
            <a:tbl>
              <a:tblPr>
                <a:noFill/>
                <a:tableStyleId>{1601425B-CA70-4533-B4D6-707E70FD4EBE}</a:tableStyleId>
              </a:tblPr>
              <a:tblGrid>
                <a:gridCol w="1243075"/>
                <a:gridCol w="8820550"/>
                <a:gridCol w="1911825"/>
              </a:tblGrid>
              <a:tr h="36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Time</a:t>
                      </a:r>
                      <a:endParaRPr sz="1400" u="none" cap="none" strike="noStrike">
                        <a:solidFill>
                          <a:schemeClr val="lt1"/>
                        </a:solidFill>
                      </a:endParaRPr>
                    </a:p>
                  </a:txBody>
                  <a:tcPr marT="45725" marB="45725" marR="91450" marL="91450" anchor="ctr">
                    <a:solidFill>
                      <a:srgbClr val="023047"/>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Description</a:t>
                      </a:r>
                      <a:endParaRPr sz="1400" u="none" cap="none" strike="noStrike">
                        <a:solidFill>
                          <a:schemeClr val="lt1"/>
                        </a:solidFill>
                      </a:endParaRPr>
                    </a:p>
                  </a:txBody>
                  <a:tcPr marT="45725" marB="45725" marR="91450" marL="91450" anchor="ctr">
                    <a:solidFill>
                      <a:srgbClr val="023047"/>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Duration (min)</a:t>
                      </a:r>
                      <a:endParaRPr sz="1400" u="none" cap="none" strike="noStrike">
                        <a:solidFill>
                          <a:schemeClr val="lt1"/>
                        </a:solidFill>
                      </a:endParaRPr>
                    </a:p>
                  </a:txBody>
                  <a:tcPr marT="45725" marB="45725" marR="91450" marL="91450" anchor="ctr">
                    <a:solidFill>
                      <a:srgbClr val="023047"/>
                    </a:solidFill>
                  </a:tcP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0:00 - 0:15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Introduction:</a:t>
                      </a:r>
                      <a:r>
                        <a:rPr lang="en-US" sz="1400" u="none" cap="none" strike="noStrike"/>
                        <a:t> Brief introduction by the Session Lead(s) giving an overview of the format, goals, and the topic of the session. The overall topic area and direction of field will be described.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15 </a:t>
                      </a:r>
                      <a:endParaRPr sz="1400" u="none" cap="none" strike="noStrike"/>
                    </a:p>
                  </a:txBody>
                  <a:tcPr marT="91425" marB="91425" marR="91425" marL="91425" anchor="ctr"/>
                </a:tc>
              </a:tr>
              <a:tr h="1024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0:15 - 0:45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Breakout Brainstorm:</a:t>
                      </a:r>
                      <a:r>
                        <a:rPr lang="en-US" sz="1400" u="none" cap="none" strike="noStrike"/>
                        <a:t> Participants are randomly split into groups (limit of 5 max) to generate community-scale </a:t>
                      </a:r>
                      <a:r>
                        <a:rPr lang="en-US" sz="1400" u="none" cap="none" strike="noStrike">
                          <a:solidFill>
                            <a:schemeClr val="dk1"/>
                          </a:solidFill>
                        </a:rPr>
                        <a:t>synthesis </a:t>
                      </a:r>
                      <a:r>
                        <a:rPr lang="en-US" sz="1400" u="none" cap="none" strike="noStrike"/>
                        <a:t>research questions related to the Focus Area topic. Each group member gets one vote to put towards a question that they would personally like to work on. The top two questions are submitted via Google Forms/Qualtrics.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30 </a:t>
                      </a:r>
                      <a:endParaRPr sz="1400" u="none" cap="none" strike="noStrike"/>
                    </a:p>
                  </a:txBody>
                  <a:tcPr marT="91425" marB="91425" marR="91425" marL="91425" anchor="ctr"/>
                </a:tc>
              </a:tr>
              <a:tr h="6028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0:45 - 0:55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Break:</a:t>
                      </a:r>
                      <a:r>
                        <a:rPr lang="en-US" sz="1400" u="none" cap="none" strike="noStrike"/>
                        <a:t> Participants get a 10-min break while lead(s) evaluate the questions submitted to remove duplicates.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 </a:t>
                      </a:r>
                      <a:endParaRPr sz="1400" u="none" cap="none" strike="noStrike"/>
                    </a:p>
                  </a:txBody>
                  <a:tcPr marT="91425" marB="91425" marR="91425" marL="91425" anchor="ct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0:55 - 1:00</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Question Evaluation:</a:t>
                      </a:r>
                      <a:r>
                        <a:rPr lang="en-US" sz="1400" u="none" cap="none" strike="noStrike"/>
                        <a:t> Participants will look at all questions that emerge from the Breakout Brainstorm section and go to a question on which they are interested in working. Focus Area leads will help determine the areas to which those who want to work on different questions should go within the room.</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 </a:t>
                      </a:r>
                      <a:endParaRPr sz="1400" u="none" cap="none" strike="noStrike"/>
                    </a:p>
                  </a:txBody>
                  <a:tcPr marT="91425" marB="91425" marR="91425" marL="91425" anchor="ctr"/>
                </a:tc>
              </a:tr>
              <a:tr h="1024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1:00 - 1:45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Exploration:</a:t>
                      </a:r>
                      <a:r>
                        <a:rPr lang="en-US" sz="1400" u="none" cap="none" strike="noStrike"/>
                        <a:t> Participants discuss the questions and see if there is alignment; if there is not, move to another question of interest or start another group on a more focused approach to the question. Every 15 minutes, participants will be encouraged to look for another question of interest, but it is up to them to decide if they want to stick with the current option, explore other questions, or join the open discussion.</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45 </a:t>
                      </a:r>
                      <a:endParaRPr sz="1400" u="none" cap="none" strike="noStrike"/>
                    </a:p>
                  </a:txBody>
                  <a:tcPr marT="91425" marB="91425" marR="91425" marL="91425" anchor="ct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1:45 - 2:00</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Convergence:</a:t>
                      </a:r>
                      <a:r>
                        <a:rPr lang="en-US" sz="1400" u="none" cap="none" strike="noStrike"/>
                        <a:t> Participants make a final decision on if there's a question around which they would like to form a nascent team. It is okay not to have a team or question(s) of interest, as there are other sessions. If participants want to lock-in this group, they may start the proto-proposal writing process.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15 </a:t>
                      </a:r>
                      <a:endParaRPr sz="1400" u="none" cap="none" strike="noStrike"/>
                    </a:p>
                  </a:txBody>
                  <a:tcPr marT="91425" marB="91425" marR="91425" marL="91425" anchor="ctr"/>
                </a:tc>
              </a:tr>
            </a:tbl>
          </a:graphicData>
        </a:graphic>
      </p:graphicFrame>
      <p:sp>
        <p:nvSpPr>
          <p:cNvPr id="221" name="Google Shape;221;g345194687b0_6_172"/>
          <p:cNvSpPr/>
          <p:nvPr/>
        </p:nvSpPr>
        <p:spPr>
          <a:xfrm>
            <a:off x="108275" y="4306822"/>
            <a:ext cx="11975450" cy="1042418"/>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45194687b0_6_178"/>
          <p:cNvSpPr txBox="1"/>
          <p:nvPr/>
        </p:nvSpPr>
        <p:spPr>
          <a:xfrm>
            <a:off x="287250" y="1016390"/>
            <a:ext cx="11617500" cy="5371414"/>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Do you want to refine this synthesis question? If so, restate the question below</a:t>
            </a:r>
            <a:endParaRPr/>
          </a:p>
          <a:p>
            <a:pPr indent="-342900" lvl="0" marL="342900" marR="0" rtl="0" algn="l">
              <a:lnSpc>
                <a:spcPct val="15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Describe the significance of the anticipated answer/outcome of this synthesis question/method</a:t>
            </a:r>
            <a:endParaRPr/>
          </a:p>
          <a:p>
            <a:pPr indent="-342900" lvl="0" marL="342900" marR="0" rtl="0" algn="l">
              <a:lnSpc>
                <a:spcPct val="15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What are some of the key milestones you need to achieve to answer this question?</a:t>
            </a:r>
            <a:endParaRPr/>
          </a:p>
        </p:txBody>
      </p:sp>
      <p:sp>
        <p:nvSpPr>
          <p:cNvPr id="227" name="Google Shape;227;g345194687b0_6_178"/>
          <p:cNvSpPr txBox="1"/>
          <p:nvPr/>
        </p:nvSpPr>
        <p:spPr>
          <a:xfrm>
            <a:off x="0" y="296460"/>
            <a:ext cx="9994392"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Prompt Questions</a:t>
            </a:r>
            <a:endParaRPr b="0" i="0" sz="1800" u="none" cap="none" strike="noStrike">
              <a:solidFill>
                <a:srgbClr val="023047"/>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45194687b0_6_183"/>
          <p:cNvSpPr txBox="1"/>
          <p:nvPr/>
        </p:nvSpPr>
        <p:spPr>
          <a:xfrm>
            <a:off x="2395728" y="0"/>
            <a:ext cx="8304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23047"/>
              </a:buClr>
              <a:buSzPts val="3200"/>
              <a:buFont typeface="Arial"/>
              <a:buNone/>
            </a:pPr>
            <a:r>
              <a:rPr b="0" i="0" lang="en-US" sz="3200" u="none" cap="none" strike="noStrike">
                <a:solidFill>
                  <a:srgbClr val="023047"/>
                </a:solidFill>
                <a:latin typeface="Arial"/>
                <a:ea typeface="Arial"/>
                <a:cs typeface="Arial"/>
                <a:sym typeface="Arial"/>
              </a:rPr>
              <a:t>Schedule for your Focus Area Session</a:t>
            </a:r>
            <a:endParaRPr b="0" i="0" sz="1400" u="none" cap="none" strike="noStrike">
              <a:solidFill>
                <a:srgbClr val="000000"/>
              </a:solidFill>
              <a:latin typeface="Arial"/>
              <a:ea typeface="Arial"/>
              <a:cs typeface="Arial"/>
              <a:sym typeface="Arial"/>
            </a:endParaRPr>
          </a:p>
        </p:txBody>
      </p:sp>
      <p:graphicFrame>
        <p:nvGraphicFramePr>
          <p:cNvPr id="233" name="Google Shape;233;g345194687b0_6_183"/>
          <p:cNvGraphicFramePr/>
          <p:nvPr/>
        </p:nvGraphicFramePr>
        <p:xfrm>
          <a:off x="108275" y="678557"/>
          <a:ext cx="3000000" cy="3000000"/>
        </p:xfrm>
        <a:graphic>
          <a:graphicData uri="http://schemas.openxmlformats.org/drawingml/2006/table">
            <a:tbl>
              <a:tblPr>
                <a:noFill/>
                <a:tableStyleId>{1601425B-CA70-4533-B4D6-707E70FD4EBE}</a:tableStyleId>
              </a:tblPr>
              <a:tblGrid>
                <a:gridCol w="1243075"/>
                <a:gridCol w="8820550"/>
                <a:gridCol w="1911825"/>
              </a:tblGrid>
              <a:tr h="36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Time</a:t>
                      </a:r>
                      <a:endParaRPr sz="1400" u="none" cap="none" strike="noStrike">
                        <a:solidFill>
                          <a:schemeClr val="lt1"/>
                        </a:solidFill>
                      </a:endParaRPr>
                    </a:p>
                  </a:txBody>
                  <a:tcPr marT="45725" marB="45725" marR="91450" marL="91450" anchor="ctr">
                    <a:solidFill>
                      <a:srgbClr val="023047"/>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Description</a:t>
                      </a:r>
                      <a:endParaRPr sz="1400" u="none" cap="none" strike="noStrike">
                        <a:solidFill>
                          <a:schemeClr val="lt1"/>
                        </a:solidFill>
                      </a:endParaRPr>
                    </a:p>
                  </a:txBody>
                  <a:tcPr marT="45725" marB="45725" marR="91450" marL="91450" anchor="ctr">
                    <a:solidFill>
                      <a:srgbClr val="023047"/>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Duration (min)</a:t>
                      </a:r>
                      <a:endParaRPr sz="1400" u="none" cap="none" strike="noStrike">
                        <a:solidFill>
                          <a:schemeClr val="lt1"/>
                        </a:solidFill>
                      </a:endParaRPr>
                    </a:p>
                  </a:txBody>
                  <a:tcPr marT="45725" marB="45725" marR="91450" marL="91450" anchor="ctr">
                    <a:solidFill>
                      <a:srgbClr val="023047"/>
                    </a:solidFill>
                  </a:tcP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0:00 - 0:15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Introduction:</a:t>
                      </a:r>
                      <a:r>
                        <a:rPr lang="en-US" sz="1400" u="none" cap="none" strike="noStrike"/>
                        <a:t> Brief introduction by the Session Lead(s) giving an overview of the format, goals, and the topic of the session. The overall topic area and direction of field will be described.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15 </a:t>
                      </a:r>
                      <a:endParaRPr sz="1400" u="none" cap="none" strike="noStrike"/>
                    </a:p>
                  </a:txBody>
                  <a:tcPr marT="91425" marB="91425" marR="91425" marL="91425" anchor="ctr"/>
                </a:tc>
              </a:tr>
              <a:tr h="1024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0:15 - 0:45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Breakout Brainstorm:</a:t>
                      </a:r>
                      <a:r>
                        <a:rPr lang="en-US" sz="1400" u="none" cap="none" strike="noStrike"/>
                        <a:t> Participants are randomly split into groups (limit of 5 max) to generate community-scale </a:t>
                      </a:r>
                      <a:r>
                        <a:rPr lang="en-US" sz="1400" u="none" cap="none" strike="noStrike">
                          <a:solidFill>
                            <a:schemeClr val="dk1"/>
                          </a:solidFill>
                        </a:rPr>
                        <a:t>synthesis </a:t>
                      </a:r>
                      <a:r>
                        <a:rPr lang="en-US" sz="1400" u="none" cap="none" strike="noStrike"/>
                        <a:t>research questions related to the Focus Area topic. Each group member gets one vote to put towards a question that they would personally like to work on. The top two questions are submitted via Google Forms/Qualtrics.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30 </a:t>
                      </a:r>
                      <a:endParaRPr sz="1400" u="none" cap="none" strike="noStrike"/>
                    </a:p>
                  </a:txBody>
                  <a:tcPr marT="91425" marB="91425" marR="91425" marL="91425" anchor="ctr"/>
                </a:tc>
              </a:tr>
              <a:tr h="6028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0:45 - 0:55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Break:</a:t>
                      </a:r>
                      <a:r>
                        <a:rPr lang="en-US" sz="1400" u="none" cap="none" strike="noStrike"/>
                        <a:t> Participants get a 10-min break while lead(s) evaluate the questions submitted to remove duplicates.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 </a:t>
                      </a:r>
                      <a:endParaRPr sz="1400" u="none" cap="none" strike="noStrike"/>
                    </a:p>
                  </a:txBody>
                  <a:tcPr marT="91425" marB="91425" marR="91425" marL="91425" anchor="ct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0:55 - 1:00</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Question Evaluation:</a:t>
                      </a:r>
                      <a:r>
                        <a:rPr lang="en-US" sz="1400" u="none" cap="none" strike="noStrike"/>
                        <a:t> Participants will look at all questions that emerge from the Breakout Brainstorm section and go to a question on which they are interested in working. Focus Area leads will help determine the areas to which those who want to work on different questions should go within the room.</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 </a:t>
                      </a:r>
                      <a:endParaRPr sz="1400" u="none" cap="none" strike="noStrike"/>
                    </a:p>
                  </a:txBody>
                  <a:tcPr marT="91425" marB="91425" marR="91425" marL="91425" anchor="ctr"/>
                </a:tc>
              </a:tr>
              <a:tr h="1024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1:00 - 1:45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Exploration:</a:t>
                      </a:r>
                      <a:r>
                        <a:rPr lang="en-US" sz="1400" u="none" cap="none" strike="noStrike"/>
                        <a:t> Participants discuss the questions and see if there is alignment; if there is not, move to another question of interest or start another group on a more focused approach to the question. Every 15 minutes, participants will be encouraged to look for another question of interest, but it is up to them to decide if they want to stick with the current option, explore other questions, or join the open discussion.</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45 </a:t>
                      </a:r>
                      <a:endParaRPr sz="1400" u="none" cap="none" strike="noStrike"/>
                    </a:p>
                  </a:txBody>
                  <a:tcPr marT="91425" marB="91425" marR="91425" marL="91425" anchor="ct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1:45 - 2:00</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Convergence:</a:t>
                      </a:r>
                      <a:r>
                        <a:rPr lang="en-US" sz="1400" u="none" cap="none" strike="noStrike"/>
                        <a:t> Participants make a final decision on if there's a question around which they would like to form a nascent team. It is okay not to have a team or question(s) of interest, as there are other sessions. If participants want to lock-in this group, they may start the proto-proposal writing process.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15 </a:t>
                      </a:r>
                      <a:endParaRPr sz="1400" u="none" cap="none" strike="noStrike"/>
                    </a:p>
                  </a:txBody>
                  <a:tcPr marT="91425" marB="91425" marR="91425" marL="91425" anchor="ctr"/>
                </a:tc>
              </a:tr>
            </a:tbl>
          </a:graphicData>
        </a:graphic>
      </p:graphicFrame>
      <p:sp>
        <p:nvSpPr>
          <p:cNvPr id="234" name="Google Shape;234;g345194687b0_6_183"/>
          <p:cNvSpPr/>
          <p:nvPr/>
        </p:nvSpPr>
        <p:spPr>
          <a:xfrm>
            <a:off x="108275" y="5367528"/>
            <a:ext cx="11975450" cy="811914"/>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45194687b0_6_189"/>
          <p:cNvSpPr txBox="1"/>
          <p:nvPr/>
        </p:nvSpPr>
        <p:spPr>
          <a:xfrm>
            <a:off x="641511" y="3167390"/>
            <a:ext cx="111059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If you have refined questions, please email them to ncems@psu.edu</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345194687b0_6_22"/>
          <p:cNvSpPr txBox="1"/>
          <p:nvPr/>
        </p:nvSpPr>
        <p:spPr>
          <a:xfrm>
            <a:off x="287250" y="1016390"/>
            <a:ext cx="11617500" cy="53714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600"/>
              </a:spcBef>
              <a:spcAft>
                <a:spcPts val="0"/>
              </a:spcAft>
              <a:buClr>
                <a:srgbClr val="000000"/>
              </a:buClr>
              <a:buSzPts val="2400"/>
              <a:buFont typeface="Arial"/>
              <a:buNone/>
            </a:pPr>
            <a:r>
              <a:rPr b="1" i="0" lang="en-US" sz="2000" u="none" cap="none" strike="noStrike">
                <a:solidFill>
                  <a:srgbClr val="0E2841"/>
                </a:solidFill>
                <a:latin typeface="Arial"/>
                <a:ea typeface="Arial"/>
                <a:cs typeface="Arial"/>
                <a:sym typeface="Arial"/>
              </a:rPr>
              <a:t>Goals</a:t>
            </a:r>
            <a:r>
              <a:rPr b="0" i="0" lang="en-US" sz="2000" u="none" cap="none" strike="noStrike">
                <a:solidFill>
                  <a:srgbClr val="0E2841"/>
                </a:solidFill>
                <a:latin typeface="Arial"/>
                <a:ea typeface="Arial"/>
                <a:cs typeface="Arial"/>
                <a:sym typeface="Arial"/>
              </a:rPr>
              <a:t>: </a:t>
            </a:r>
            <a:endParaRPr/>
          </a:p>
          <a:p>
            <a:pPr indent="0" lvl="0" marL="0" marR="0" rtl="0" algn="l">
              <a:lnSpc>
                <a:spcPct val="90000"/>
              </a:lnSpc>
              <a:spcBef>
                <a:spcPts val="1800"/>
              </a:spcBef>
              <a:spcAft>
                <a:spcPts val="0"/>
              </a:spcAft>
              <a:buClr>
                <a:srgbClr val="000000"/>
              </a:buClr>
              <a:buSzPts val="2400"/>
              <a:buFont typeface="Arial"/>
              <a:buNone/>
            </a:pPr>
            <a:r>
              <a:rPr b="0" i="0" lang="en-US" sz="2000" u="none" cap="none" strike="noStrike">
                <a:solidFill>
                  <a:srgbClr val="0E2841"/>
                </a:solidFill>
                <a:latin typeface="Arial"/>
                <a:ea typeface="Arial"/>
                <a:cs typeface="Arial"/>
                <a:sym typeface="Arial"/>
              </a:rPr>
              <a:t>	- Brainstorm &amp; identify community-scale synthesis opportunities that </a:t>
            </a:r>
            <a:r>
              <a:rPr b="0" i="1" lang="en-US" sz="2000" u="none" cap="none" strike="noStrike">
                <a:solidFill>
                  <a:srgbClr val="0E2841"/>
                </a:solidFill>
                <a:latin typeface="Arial"/>
                <a:ea typeface="Arial"/>
                <a:cs typeface="Arial"/>
                <a:sym typeface="Arial"/>
              </a:rPr>
              <a:t>you </a:t>
            </a:r>
            <a:r>
              <a:rPr b="0" i="0" lang="en-US" sz="2000" u="none" cap="none" strike="noStrike">
                <a:solidFill>
                  <a:srgbClr val="0E2841"/>
                </a:solidFill>
                <a:latin typeface="Arial"/>
                <a:ea typeface="Arial"/>
                <a:cs typeface="Arial"/>
                <a:sym typeface="Arial"/>
              </a:rPr>
              <a:t>are interested in</a:t>
            </a:r>
            <a:endParaRPr/>
          </a:p>
          <a:p>
            <a:pPr indent="0" lvl="0" marL="0" marR="0" rtl="0" algn="l">
              <a:lnSpc>
                <a:spcPct val="90000"/>
              </a:lnSpc>
              <a:spcBef>
                <a:spcPts val="1800"/>
              </a:spcBef>
              <a:spcAft>
                <a:spcPts val="0"/>
              </a:spcAft>
              <a:buClr>
                <a:srgbClr val="000000"/>
              </a:buClr>
              <a:buSzPts val="2400"/>
              <a:buFont typeface="Arial"/>
              <a:buNone/>
            </a:pPr>
            <a:r>
              <a:rPr b="0" i="0" lang="en-US" sz="2000" u="none" cap="none" strike="noStrike">
                <a:solidFill>
                  <a:srgbClr val="0E2841"/>
                </a:solidFill>
                <a:latin typeface="Arial"/>
                <a:ea typeface="Arial"/>
                <a:cs typeface="Arial"/>
                <a:sym typeface="Arial"/>
              </a:rPr>
              <a:t>	- Catalyze the formation of nascent teams to write 2-page proto-proposal by end of summit</a:t>
            </a:r>
            <a:endParaRPr b="0" i="0" sz="2000" u="none" cap="none" strike="noStrike">
              <a:solidFill>
                <a:srgbClr val="0E2841"/>
              </a:solidFill>
              <a:latin typeface="Arial"/>
              <a:ea typeface="Arial"/>
              <a:cs typeface="Arial"/>
              <a:sym typeface="Arial"/>
            </a:endParaRPr>
          </a:p>
          <a:p>
            <a:pPr indent="0" lvl="0" marL="0" marR="0" rtl="0" algn="l">
              <a:lnSpc>
                <a:spcPct val="90000"/>
              </a:lnSpc>
              <a:spcBef>
                <a:spcPts val="2200"/>
              </a:spcBef>
              <a:spcAft>
                <a:spcPts val="0"/>
              </a:spcAft>
              <a:buClr>
                <a:srgbClr val="FFFFFF"/>
              </a:buClr>
              <a:buSzPts val="2400"/>
              <a:buFont typeface="Arial"/>
              <a:buNone/>
            </a:pPr>
            <a:r>
              <a:rPr b="1" i="0" lang="en-US" sz="2000" u="none" cap="none" strike="noStrike">
                <a:solidFill>
                  <a:srgbClr val="0E2841"/>
                </a:solidFill>
                <a:latin typeface="Arial"/>
                <a:ea typeface="Arial"/>
                <a:cs typeface="Arial"/>
                <a:sym typeface="Arial"/>
              </a:rPr>
              <a:t>Output: </a:t>
            </a:r>
            <a:r>
              <a:rPr b="0" i="0" lang="en-US" sz="2000" u="none" cap="none" strike="noStrike">
                <a:solidFill>
                  <a:srgbClr val="0E2841"/>
                </a:solidFill>
                <a:latin typeface="Arial"/>
                <a:ea typeface="Arial"/>
                <a:cs typeface="Arial"/>
                <a:sym typeface="Arial"/>
              </a:rPr>
              <a:t>Groups of participants will</a:t>
            </a:r>
            <a:endParaRPr/>
          </a:p>
          <a:p>
            <a:pPr indent="0" lvl="0" marL="0" marR="0" rtl="0" algn="l">
              <a:lnSpc>
                <a:spcPct val="90000"/>
              </a:lnSpc>
              <a:spcBef>
                <a:spcPts val="1000"/>
              </a:spcBef>
              <a:spcAft>
                <a:spcPts val="0"/>
              </a:spcAft>
              <a:buClr>
                <a:srgbClr val="FFFFFF"/>
              </a:buClr>
              <a:buSzPts val="2400"/>
              <a:buFont typeface="Arial"/>
              <a:buNone/>
            </a:pPr>
            <a:r>
              <a:rPr b="0" i="0" lang="en-US" sz="2000" u="none" cap="none" strike="noStrike">
                <a:solidFill>
                  <a:srgbClr val="0E2841"/>
                </a:solidFill>
                <a:latin typeface="Arial"/>
                <a:ea typeface="Arial"/>
                <a:cs typeface="Arial"/>
                <a:sym typeface="Arial"/>
              </a:rPr>
              <a:t>	- Identify specific questions/methods that are primed for community-scale synthesis</a:t>
            </a:r>
            <a:endParaRPr/>
          </a:p>
          <a:p>
            <a:pPr indent="0" lvl="0" marL="0" marR="0" rtl="0" algn="l">
              <a:lnSpc>
                <a:spcPct val="90000"/>
              </a:lnSpc>
              <a:spcBef>
                <a:spcPts val="1000"/>
              </a:spcBef>
              <a:spcAft>
                <a:spcPts val="0"/>
              </a:spcAft>
              <a:buClr>
                <a:srgbClr val="FFFFFF"/>
              </a:buClr>
              <a:buSzPts val="2400"/>
              <a:buFont typeface="Arial"/>
              <a:buNone/>
            </a:pPr>
            <a:r>
              <a:rPr b="0" i="0" lang="en-US" sz="2000" u="none" cap="none" strike="noStrike">
                <a:solidFill>
                  <a:srgbClr val="0E2841"/>
                </a:solidFill>
                <a:latin typeface="Arial"/>
                <a:ea typeface="Arial"/>
                <a:cs typeface="Arial"/>
                <a:sym typeface="Arial"/>
              </a:rPr>
              <a:t>	- Explain the significance of the question/method and its potential impact</a:t>
            </a:r>
            <a:endParaRPr/>
          </a:p>
          <a:p>
            <a:pPr indent="0" lvl="0" marL="0" marR="0" rtl="0" algn="l">
              <a:lnSpc>
                <a:spcPct val="90000"/>
              </a:lnSpc>
              <a:spcBef>
                <a:spcPts val="1000"/>
              </a:spcBef>
              <a:spcAft>
                <a:spcPts val="0"/>
              </a:spcAft>
              <a:buClr>
                <a:srgbClr val="FFFFFF"/>
              </a:buClr>
              <a:buSzPts val="2400"/>
              <a:buFont typeface="Arial"/>
              <a:buNone/>
            </a:pPr>
            <a:r>
              <a:rPr b="0" i="0" lang="en-US" sz="2000" u="none" cap="none" strike="noStrike">
                <a:solidFill>
                  <a:srgbClr val="0E2841"/>
                </a:solidFill>
                <a:latin typeface="Arial"/>
                <a:ea typeface="Arial"/>
                <a:cs typeface="Arial"/>
                <a:sym typeface="Arial"/>
              </a:rPr>
              <a:t>	- Explore forming a nascent team to draft a proto-proposal (bonus </a:t>
            </a:r>
            <a:endParaRPr/>
          </a:p>
          <a:p>
            <a:pPr indent="0" lvl="0" marL="0" marR="0" rtl="0" algn="l">
              <a:lnSpc>
                <a:spcPct val="90000"/>
              </a:lnSpc>
              <a:spcBef>
                <a:spcPts val="1000"/>
              </a:spcBef>
              <a:spcAft>
                <a:spcPts val="0"/>
              </a:spcAft>
              <a:buClr>
                <a:srgbClr val="FFFFFF"/>
              </a:buClr>
              <a:buSzPts val="2400"/>
              <a:buFont typeface="Arial"/>
              <a:buNone/>
            </a:pPr>
            <a:r>
              <a:rPr b="0" i="0" lang="en-US" sz="2000" u="none" cap="none" strike="noStrike">
                <a:solidFill>
                  <a:srgbClr val="0E2841"/>
                </a:solidFill>
                <a:latin typeface="Arial"/>
                <a:ea typeface="Arial"/>
                <a:cs typeface="Arial"/>
                <a:sym typeface="Arial"/>
              </a:rPr>
              <a:t>	  although not expected or required, as there are other sessions to take part in)</a:t>
            </a:r>
            <a:endParaRPr/>
          </a:p>
          <a:p>
            <a:pPr indent="0" lvl="0" marL="0" marR="0" rtl="0" algn="l">
              <a:lnSpc>
                <a:spcPct val="90000"/>
              </a:lnSpc>
              <a:spcBef>
                <a:spcPts val="1000"/>
              </a:spcBef>
              <a:spcAft>
                <a:spcPts val="0"/>
              </a:spcAft>
              <a:buClr>
                <a:srgbClr val="FFFFFF"/>
              </a:buClr>
              <a:buSzPts val="2400"/>
              <a:buFont typeface="Arial"/>
              <a:buNone/>
            </a:pPr>
            <a:r>
              <a:t/>
            </a:r>
            <a:endParaRPr b="1" i="0" sz="2000" u="none" cap="none" strike="noStrike">
              <a:solidFill>
                <a:srgbClr val="0E2841"/>
              </a:solidFill>
              <a:latin typeface="Arial"/>
              <a:ea typeface="Arial"/>
              <a:cs typeface="Arial"/>
              <a:sym typeface="Arial"/>
            </a:endParaRPr>
          </a:p>
          <a:p>
            <a:pPr indent="0" lvl="0" marL="0" marR="0" rtl="0" algn="l">
              <a:lnSpc>
                <a:spcPct val="90000"/>
              </a:lnSpc>
              <a:spcBef>
                <a:spcPts val="1000"/>
              </a:spcBef>
              <a:spcAft>
                <a:spcPts val="0"/>
              </a:spcAft>
              <a:buClr>
                <a:srgbClr val="FFFFFF"/>
              </a:buClr>
              <a:buSzPts val="2400"/>
              <a:buFont typeface="Arial"/>
              <a:buNone/>
            </a:pPr>
            <a:r>
              <a:rPr b="1" i="0" lang="en-US" sz="2000" u="none" cap="none" strike="noStrike">
                <a:solidFill>
                  <a:srgbClr val="0E2841"/>
                </a:solidFill>
                <a:latin typeface="Arial"/>
                <a:ea typeface="Arial"/>
                <a:cs typeface="Arial"/>
                <a:sym typeface="Arial"/>
              </a:rPr>
              <a:t>Constraints: </a:t>
            </a:r>
            <a:endParaRPr/>
          </a:p>
          <a:p>
            <a:pPr indent="0" lvl="0" marL="0" marR="0" rtl="0" algn="l">
              <a:lnSpc>
                <a:spcPct val="90000"/>
              </a:lnSpc>
              <a:spcBef>
                <a:spcPts val="1000"/>
              </a:spcBef>
              <a:spcAft>
                <a:spcPts val="0"/>
              </a:spcAft>
              <a:buClr>
                <a:srgbClr val="FFFFFF"/>
              </a:buClr>
              <a:buSzPts val="2400"/>
              <a:buFont typeface="Arial"/>
              <a:buNone/>
            </a:pPr>
            <a:r>
              <a:rPr b="1" i="0" lang="en-US" sz="2000" u="none" cap="none" strike="noStrike">
                <a:solidFill>
                  <a:srgbClr val="0E2841"/>
                </a:solidFill>
                <a:latin typeface="Arial"/>
                <a:ea typeface="Arial"/>
                <a:cs typeface="Arial"/>
                <a:sym typeface="Arial"/>
              </a:rPr>
              <a:t>	</a:t>
            </a:r>
            <a:r>
              <a:rPr b="0" i="0" lang="en-US" sz="2000" u="none" cap="none" strike="noStrike">
                <a:solidFill>
                  <a:srgbClr val="0E2841"/>
                </a:solidFill>
                <a:latin typeface="Arial"/>
                <a:ea typeface="Arial"/>
                <a:cs typeface="Arial"/>
                <a:sym typeface="Arial"/>
              </a:rPr>
              <a:t>- Proto-proposal teams cannot have more than 4 PIs, and require a minimum of 2 PIs</a:t>
            </a:r>
            <a:endParaRPr/>
          </a:p>
          <a:p>
            <a:pPr indent="0" lvl="0" marL="0" marR="0" rtl="0" algn="l">
              <a:lnSpc>
                <a:spcPct val="90000"/>
              </a:lnSpc>
              <a:spcBef>
                <a:spcPts val="1000"/>
              </a:spcBef>
              <a:spcAft>
                <a:spcPts val="0"/>
              </a:spcAft>
              <a:buClr>
                <a:srgbClr val="FFFFFF"/>
              </a:buClr>
              <a:buSzPts val="2400"/>
              <a:buFont typeface="Arial"/>
              <a:buNone/>
            </a:pPr>
            <a:r>
              <a:rPr b="0" i="0" lang="en-US" sz="2000" u="none" cap="none" strike="noStrike">
                <a:solidFill>
                  <a:srgbClr val="0E2841"/>
                </a:solidFill>
                <a:latin typeface="Arial"/>
                <a:ea typeface="Arial"/>
                <a:cs typeface="Arial"/>
                <a:sym typeface="Arial"/>
              </a:rPr>
              <a:t>	- Participants can only be listed on one proto-proposal</a:t>
            </a:r>
            <a:endParaRPr/>
          </a:p>
        </p:txBody>
      </p:sp>
      <p:sp>
        <p:nvSpPr>
          <p:cNvPr id="89" name="Google Shape;89;g345194687b0_6_22"/>
          <p:cNvSpPr txBox="1"/>
          <p:nvPr/>
        </p:nvSpPr>
        <p:spPr>
          <a:xfrm>
            <a:off x="0" y="296460"/>
            <a:ext cx="9994392"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23047"/>
              </a:buClr>
              <a:buSzPts val="3200"/>
              <a:buFont typeface="Arial"/>
              <a:buNone/>
            </a:pPr>
            <a:r>
              <a:rPr b="0" i="0" lang="en-US" sz="3200" u="none" cap="none" strike="noStrike">
                <a:solidFill>
                  <a:srgbClr val="023047"/>
                </a:solidFill>
                <a:latin typeface="Arial"/>
                <a:ea typeface="Arial"/>
                <a:cs typeface="Arial"/>
                <a:sym typeface="Arial"/>
              </a:rPr>
              <a:t>The Goals and Outputs of this Focus Area Session</a:t>
            </a:r>
            <a:endParaRPr b="0" i="0" sz="1800" u="none" cap="none" strike="noStrike">
              <a:solidFill>
                <a:srgbClr val="023047"/>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345194687b0_6_27"/>
          <p:cNvSpPr txBox="1"/>
          <p:nvPr/>
        </p:nvSpPr>
        <p:spPr>
          <a:xfrm>
            <a:off x="2395728" y="0"/>
            <a:ext cx="8304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23047"/>
              </a:buClr>
              <a:buSzPts val="3200"/>
              <a:buFont typeface="Arial"/>
              <a:buNone/>
            </a:pPr>
            <a:r>
              <a:rPr b="0" i="0" lang="en-US" sz="3200" u="none" cap="none" strike="noStrike">
                <a:solidFill>
                  <a:srgbClr val="023047"/>
                </a:solidFill>
                <a:latin typeface="Arial"/>
                <a:ea typeface="Arial"/>
                <a:cs typeface="Arial"/>
                <a:sym typeface="Arial"/>
              </a:rPr>
              <a:t>Schedule for your Focus Area Session</a:t>
            </a:r>
            <a:endParaRPr b="0" i="0" sz="1400" u="none" cap="none" strike="noStrike">
              <a:solidFill>
                <a:srgbClr val="000000"/>
              </a:solidFill>
              <a:latin typeface="Arial"/>
              <a:ea typeface="Arial"/>
              <a:cs typeface="Arial"/>
              <a:sym typeface="Arial"/>
            </a:endParaRPr>
          </a:p>
        </p:txBody>
      </p:sp>
      <p:graphicFrame>
        <p:nvGraphicFramePr>
          <p:cNvPr id="95" name="Google Shape;95;g345194687b0_6_27"/>
          <p:cNvGraphicFramePr/>
          <p:nvPr/>
        </p:nvGraphicFramePr>
        <p:xfrm>
          <a:off x="108275" y="678557"/>
          <a:ext cx="3000000" cy="3000000"/>
        </p:xfrm>
        <a:graphic>
          <a:graphicData uri="http://schemas.openxmlformats.org/drawingml/2006/table">
            <a:tbl>
              <a:tblPr>
                <a:noFill/>
                <a:tableStyleId>{1601425B-CA70-4533-B4D6-707E70FD4EBE}</a:tableStyleId>
              </a:tblPr>
              <a:tblGrid>
                <a:gridCol w="1243075"/>
                <a:gridCol w="8820550"/>
                <a:gridCol w="1911825"/>
              </a:tblGrid>
              <a:tr h="361725">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Time</a:t>
                      </a:r>
                      <a:endParaRPr sz="1400" u="none" cap="none" strike="noStrike">
                        <a:solidFill>
                          <a:schemeClr val="lt1"/>
                        </a:solidFill>
                      </a:endParaRPr>
                    </a:p>
                  </a:txBody>
                  <a:tcPr marT="45725" marB="45725" marR="91450" marL="91450" anchor="ctr">
                    <a:solidFill>
                      <a:srgbClr val="023047"/>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Description</a:t>
                      </a:r>
                      <a:endParaRPr sz="1400" u="none" cap="none" strike="noStrike">
                        <a:solidFill>
                          <a:schemeClr val="lt1"/>
                        </a:solidFill>
                      </a:endParaRPr>
                    </a:p>
                  </a:txBody>
                  <a:tcPr marT="45725" marB="45725" marR="91450" marL="91450" anchor="ctr">
                    <a:solidFill>
                      <a:srgbClr val="023047"/>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lt1"/>
                          </a:solidFill>
                        </a:rPr>
                        <a:t>Duration (min)</a:t>
                      </a:r>
                      <a:endParaRPr sz="1400" u="none" cap="none" strike="noStrike">
                        <a:solidFill>
                          <a:schemeClr val="lt1"/>
                        </a:solidFill>
                      </a:endParaRPr>
                    </a:p>
                  </a:txBody>
                  <a:tcPr marT="45725" marB="45725" marR="91450" marL="91450" anchor="ctr">
                    <a:solidFill>
                      <a:srgbClr val="023047"/>
                    </a:solidFill>
                  </a:tcP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0:00 - 0:15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Introduction:</a:t>
                      </a:r>
                      <a:r>
                        <a:rPr lang="en-US" sz="1400" u="none" cap="none" strike="noStrike"/>
                        <a:t> Brief introduction by the Session Lead(s) giving an overview of the format, goals, and the topic of the session. The overall topic area and direction of field will be described.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15 </a:t>
                      </a:r>
                      <a:endParaRPr sz="1400" u="none" cap="none" strike="noStrike"/>
                    </a:p>
                  </a:txBody>
                  <a:tcPr marT="91425" marB="91425" marR="91425" marL="91425" anchor="ctr"/>
                </a:tc>
              </a:tr>
              <a:tr h="1024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0:15 - 0:45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Breakout Brainstorm:</a:t>
                      </a:r>
                      <a:r>
                        <a:rPr lang="en-US" sz="1400" u="none" cap="none" strike="noStrike"/>
                        <a:t> Participants are randomly split into groups (limit of 5 max) to generate community-scale </a:t>
                      </a:r>
                      <a:r>
                        <a:rPr lang="en-US" sz="1400" u="none" cap="none" strike="noStrike">
                          <a:solidFill>
                            <a:schemeClr val="dk1"/>
                          </a:solidFill>
                        </a:rPr>
                        <a:t>synthesis </a:t>
                      </a:r>
                      <a:r>
                        <a:rPr lang="en-US" sz="1400" u="none" cap="none" strike="noStrike"/>
                        <a:t>research questions related to the Focus Area topic. Each group member gets one vote to put towards a question that they would personally like to work on. The top two questions are submitted via Google Forms/Qualtrics.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30 </a:t>
                      </a:r>
                      <a:endParaRPr sz="1400" u="none" cap="none" strike="noStrike"/>
                    </a:p>
                  </a:txBody>
                  <a:tcPr marT="91425" marB="91425" marR="91425" marL="91425" anchor="ctr"/>
                </a:tc>
              </a:tr>
              <a:tr h="6028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0:45 - 0:55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Break:</a:t>
                      </a:r>
                      <a:r>
                        <a:rPr lang="en-US" sz="1400" u="none" cap="none" strike="noStrike"/>
                        <a:t> Participants get a 10-min break while lead(s) evaluate the questions submitted to remove duplicates.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 </a:t>
                      </a:r>
                      <a:endParaRPr sz="1400" u="none" cap="none" strike="noStrike"/>
                    </a:p>
                  </a:txBody>
                  <a:tcPr marT="91425" marB="91425" marR="91425" marL="91425" anchor="ct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0:55 - 1:00</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Question Evaluation:</a:t>
                      </a:r>
                      <a:r>
                        <a:rPr lang="en-US" sz="1400" u="none" cap="none" strike="noStrike"/>
                        <a:t> Participants will look at all questions that emerge from the Breakout Brainstorm section and go to a question on which they are interested in working. Focus Area leads will help determine the areas to which those who want to work on different questions should go within the room.</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 </a:t>
                      </a:r>
                      <a:endParaRPr sz="1400" u="none" cap="none" strike="noStrike"/>
                    </a:p>
                  </a:txBody>
                  <a:tcPr marT="91425" marB="91425" marR="91425" marL="91425" anchor="ctr"/>
                </a:tc>
              </a:tr>
              <a:tr h="1024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1:00 - 1:45</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Exploration:</a:t>
                      </a:r>
                      <a:r>
                        <a:rPr lang="en-US" sz="1400" u="none" cap="none" strike="noStrike"/>
                        <a:t> Participants discuss the questions and see if there is alignment; if there is not, move to another question of interest or start another group on a more focused approach to the question. Every 15 minutes, participants will be encouraged to look for another question of interest, but it is up to them to decide if they want to stick with the current option, explore other questions, or join the open discussion.</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45 </a:t>
                      </a:r>
                      <a:endParaRPr sz="1400" u="none" cap="none" strike="noStrike"/>
                    </a:p>
                  </a:txBody>
                  <a:tcPr marT="91425" marB="91425" marR="91425" marL="91425" anchor="ctr"/>
                </a:tc>
              </a:tr>
              <a:tr h="813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1:45 - 2:00</a:t>
                      </a:r>
                      <a:endParaRPr sz="14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Convergence:</a:t>
                      </a:r>
                      <a:r>
                        <a:rPr lang="en-US" sz="1400" u="none" cap="none" strike="noStrike"/>
                        <a:t> Participants make a final decision on if there's a question around which they would like to form a nascent team. It is okay not to have a team or question(s) of interest, as there are other sessions. If participants want to lock-in this group, they may start the proto-proposal writing process.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15 </a:t>
                      </a:r>
                      <a:endParaRPr sz="1400" u="none" cap="none" strike="noStrike"/>
                    </a:p>
                  </a:txBody>
                  <a:tcPr marT="91425" marB="91425" marR="91425" marL="91425" anchor="ctr"/>
                </a:tc>
              </a:tr>
            </a:tbl>
          </a:graphicData>
        </a:graphic>
      </p:graphicFrame>
      <p:sp>
        <p:nvSpPr>
          <p:cNvPr id="96" name="Google Shape;96;g345194687b0_6_27"/>
          <p:cNvSpPr/>
          <p:nvPr/>
        </p:nvSpPr>
        <p:spPr>
          <a:xfrm>
            <a:off x="108275" y="1051560"/>
            <a:ext cx="11975450" cy="813816"/>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45194687b0_6_33"/>
          <p:cNvSpPr/>
          <p:nvPr/>
        </p:nvSpPr>
        <p:spPr>
          <a:xfrm>
            <a:off x="0" y="0"/>
            <a:ext cx="12192000" cy="12392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2" name="Google Shape;102;g345194687b0_6_33"/>
          <p:cNvSpPr txBox="1"/>
          <p:nvPr/>
        </p:nvSpPr>
        <p:spPr>
          <a:xfrm>
            <a:off x="3963" y="81161"/>
            <a:ext cx="12188037"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1F1F1F"/>
                </a:solidFill>
                <a:latin typeface="Arial"/>
                <a:ea typeface="Arial"/>
                <a:cs typeface="Arial"/>
                <a:sym typeface="Arial"/>
              </a:rPr>
              <a:t>Synergizing AI and MD Simulation for Enhanced Biomolecular Functional Predictions (Synthesis Question)</a:t>
            </a:r>
            <a:endParaRPr b="0" i="0" sz="1800" u="none" cap="none" strike="noStrike">
              <a:solidFill>
                <a:srgbClr val="023047"/>
              </a:solidFill>
              <a:latin typeface="Arial"/>
              <a:ea typeface="Arial"/>
              <a:cs typeface="Arial"/>
              <a:sym typeface="Arial"/>
            </a:endParaRPr>
          </a:p>
        </p:txBody>
      </p:sp>
      <p:sp>
        <p:nvSpPr>
          <p:cNvPr id="103" name="Google Shape;103;g345194687b0_6_33"/>
          <p:cNvSpPr txBox="1"/>
          <p:nvPr/>
        </p:nvSpPr>
        <p:spPr>
          <a:xfrm>
            <a:off x="559378" y="5275278"/>
            <a:ext cx="11073244" cy="1046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Deep connections between AI and MD simulations</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 Work by Tiwary, Noé, Clementi, Rotskoff, White, Ferguson, etc.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What is a Neural Network &amp; How Does It Work? AI Guide" id="104" name="Google Shape;104;g345194687b0_6_33"/>
          <p:cNvPicPr preferRelativeResize="0"/>
          <p:nvPr/>
        </p:nvPicPr>
        <p:blipFill rotWithShape="1">
          <a:blip r:embed="rId3">
            <a:alphaModFix/>
          </a:blip>
          <a:srcRect b="9517" l="0" r="0" t="0"/>
          <a:stretch/>
        </p:blipFill>
        <p:spPr>
          <a:xfrm>
            <a:off x="1129039" y="2233201"/>
            <a:ext cx="4447523" cy="2631593"/>
          </a:xfrm>
          <a:prstGeom prst="rect">
            <a:avLst/>
          </a:prstGeom>
          <a:noFill/>
          <a:ln>
            <a:noFill/>
          </a:ln>
        </p:spPr>
      </p:pic>
      <p:pic>
        <p:nvPicPr>
          <p:cNvPr id="105" name="Google Shape;105;g345194687b0_6_33"/>
          <p:cNvPicPr preferRelativeResize="0"/>
          <p:nvPr/>
        </p:nvPicPr>
        <p:blipFill rotWithShape="1">
          <a:blip r:embed="rId4">
            <a:alphaModFix/>
          </a:blip>
          <a:srcRect b="0" l="0" r="0" t="0"/>
          <a:stretch/>
        </p:blipFill>
        <p:spPr>
          <a:xfrm>
            <a:off x="7010399" y="2010328"/>
            <a:ext cx="4214249" cy="3160687"/>
          </a:xfrm>
          <a:prstGeom prst="rect">
            <a:avLst/>
          </a:prstGeom>
          <a:noFill/>
          <a:ln>
            <a:noFill/>
          </a:ln>
        </p:spPr>
      </p:pic>
      <p:sp>
        <p:nvSpPr>
          <p:cNvPr id="106" name="Google Shape;106;g345194687b0_6_33"/>
          <p:cNvSpPr/>
          <p:nvPr/>
        </p:nvSpPr>
        <p:spPr>
          <a:xfrm>
            <a:off x="5862133" y="3292699"/>
            <a:ext cx="862695" cy="512593"/>
          </a:xfrm>
          <a:prstGeom prst="leftRightArrow">
            <a:avLst>
              <a:gd fmla="val 50000" name="adj1"/>
              <a:gd fmla="val 50000" name="adj2"/>
            </a:avLst>
          </a:prstGeom>
          <a:gradFill>
            <a:gsLst>
              <a:gs pos="0">
                <a:srgbClr val="F2A982"/>
              </a:gs>
              <a:gs pos="50000">
                <a:srgbClr val="F26E27"/>
              </a:gs>
              <a:gs pos="100000">
                <a:srgbClr val="DF5D19"/>
              </a:gs>
            </a:gsLst>
            <a:lin ang="5400000" scaled="0"/>
          </a:gradFill>
          <a:ln>
            <a:noFill/>
          </a:ln>
          <a:effectLst>
            <a:outerShdw blurRad="57150" rotWithShape="0" algn="ctr" dir="5400000" dist="19050">
              <a:srgbClr val="000000">
                <a:alpha val="6235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6C5AB"/>
              </a:solidFill>
              <a:latin typeface="Arial"/>
              <a:ea typeface="Arial"/>
              <a:cs typeface="Arial"/>
              <a:sym typeface="Arial"/>
            </a:endParaRPr>
          </a:p>
        </p:txBody>
      </p:sp>
      <p:sp>
        <p:nvSpPr>
          <p:cNvPr id="107" name="Google Shape;107;g345194687b0_6_33"/>
          <p:cNvSpPr txBox="1"/>
          <p:nvPr/>
        </p:nvSpPr>
        <p:spPr>
          <a:xfrm>
            <a:off x="0" y="6334780"/>
            <a:ext cx="37274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Helvetica Neue"/>
              <a:buNone/>
            </a:pPr>
            <a:r>
              <a:rPr b="0" i="0" lang="en-US" sz="1400" u="none" cap="none" strike="noStrike">
                <a:solidFill>
                  <a:schemeClr val="dk1"/>
                </a:solidFill>
                <a:latin typeface="Helvetica Neue"/>
                <a:ea typeface="Helvetica Neue"/>
                <a:cs typeface="Helvetica Neue"/>
                <a:sym typeface="Helvetica Neue"/>
              </a:rPr>
              <a:t>http://guillefix.me/cosmos/static/Molecular%2520dynamics.html</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A blue background with icons and symbols&#10;&#10;AI-generated content may be incorrect." id="112" name="Google Shape;112;g345194687b0_6_43"/>
          <p:cNvPicPr preferRelativeResize="0"/>
          <p:nvPr/>
        </p:nvPicPr>
        <p:blipFill rotWithShape="1">
          <a:blip r:embed="rId3">
            <a:alphaModFix/>
          </a:blip>
          <a:srcRect b="0" l="0" r="0" t="0"/>
          <a:stretch/>
        </p:blipFill>
        <p:spPr>
          <a:xfrm>
            <a:off x="6587905" y="2603882"/>
            <a:ext cx="5308654" cy="3539103"/>
          </a:xfrm>
          <a:prstGeom prst="rect">
            <a:avLst/>
          </a:prstGeom>
          <a:noFill/>
          <a:ln>
            <a:noFill/>
          </a:ln>
        </p:spPr>
      </p:pic>
      <p:sp>
        <p:nvSpPr>
          <p:cNvPr id="113" name="Google Shape;113;g345194687b0_6_43"/>
          <p:cNvSpPr/>
          <p:nvPr/>
        </p:nvSpPr>
        <p:spPr>
          <a:xfrm>
            <a:off x="0" y="0"/>
            <a:ext cx="12192000" cy="12392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4" name="Google Shape;114;g345194687b0_6_43"/>
          <p:cNvSpPr txBox="1"/>
          <p:nvPr/>
        </p:nvSpPr>
        <p:spPr>
          <a:xfrm>
            <a:off x="3962" y="81161"/>
            <a:ext cx="12188037"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23047"/>
                </a:solidFill>
                <a:latin typeface="Arial"/>
                <a:ea typeface="Arial"/>
                <a:cs typeface="Arial"/>
                <a:sym typeface="Arial"/>
              </a:rPr>
              <a:t>Enhance Biomolecular Function Predictions by Leveraging Molecular Dynamics Simulations</a:t>
            </a:r>
            <a:endParaRPr b="0" i="0" sz="1800" u="none" cap="none" strike="noStrike">
              <a:solidFill>
                <a:srgbClr val="023047"/>
              </a:solidFill>
              <a:latin typeface="Arial"/>
              <a:ea typeface="Arial"/>
              <a:cs typeface="Arial"/>
              <a:sym typeface="Arial"/>
            </a:endParaRPr>
          </a:p>
        </p:txBody>
      </p:sp>
      <p:sp>
        <p:nvSpPr>
          <p:cNvPr id="115" name="Google Shape;115;g345194687b0_6_43"/>
          <p:cNvSpPr txBox="1"/>
          <p:nvPr/>
        </p:nvSpPr>
        <p:spPr>
          <a:xfrm>
            <a:off x="6703832" y="5127322"/>
            <a:ext cx="3507998"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What open questions can we address collaboratively as a community?</a:t>
            </a:r>
            <a:endParaRPr b="0" i="0" sz="1400" u="none" cap="none" strike="noStrike">
              <a:solidFill>
                <a:srgbClr val="000000"/>
              </a:solidFill>
              <a:latin typeface="Arial"/>
              <a:ea typeface="Arial"/>
              <a:cs typeface="Arial"/>
              <a:sym typeface="Arial"/>
            </a:endParaRPr>
          </a:p>
        </p:txBody>
      </p:sp>
      <p:cxnSp>
        <p:nvCxnSpPr>
          <p:cNvPr id="116" name="Google Shape;116;g345194687b0_6_43"/>
          <p:cNvCxnSpPr/>
          <p:nvPr/>
        </p:nvCxnSpPr>
        <p:spPr>
          <a:xfrm>
            <a:off x="0" y="3576020"/>
            <a:ext cx="6180857" cy="0"/>
          </a:xfrm>
          <a:prstGeom prst="straightConnector1">
            <a:avLst/>
          </a:prstGeom>
          <a:noFill/>
          <a:ln cap="flat" cmpd="sng" w="25400">
            <a:solidFill>
              <a:schemeClr val="dk1"/>
            </a:solidFill>
            <a:prstDash val="solid"/>
            <a:miter lim="800000"/>
            <a:headEnd len="sm" w="sm" type="none"/>
            <a:tailEnd len="sm" w="sm" type="none"/>
          </a:ln>
        </p:spPr>
      </p:cxnSp>
      <p:cxnSp>
        <p:nvCxnSpPr>
          <p:cNvPr id="117" name="Google Shape;117;g345194687b0_6_43"/>
          <p:cNvCxnSpPr/>
          <p:nvPr/>
        </p:nvCxnSpPr>
        <p:spPr>
          <a:xfrm rot="10800000">
            <a:off x="6180857" y="1123950"/>
            <a:ext cx="0" cy="5734050"/>
          </a:xfrm>
          <a:prstGeom prst="straightConnector1">
            <a:avLst/>
          </a:prstGeom>
          <a:noFill/>
          <a:ln cap="flat" cmpd="sng" w="25400">
            <a:solidFill>
              <a:schemeClr val="dk1"/>
            </a:solidFill>
            <a:prstDash val="solid"/>
            <a:miter lim="800000"/>
            <a:headEnd len="sm" w="sm" type="none"/>
            <a:tailEnd len="sm" w="sm" type="none"/>
          </a:ln>
        </p:spPr>
      </p:cxnSp>
      <p:sp>
        <p:nvSpPr>
          <p:cNvPr id="118" name="Google Shape;118;g345194687b0_6_43"/>
          <p:cNvSpPr txBox="1"/>
          <p:nvPr/>
        </p:nvSpPr>
        <p:spPr>
          <a:xfrm>
            <a:off x="1598881" y="1430135"/>
            <a:ext cx="2743199"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Motivation</a:t>
            </a:r>
            <a:endParaRPr b="0" i="0" sz="1400" u="none" cap="none" strike="noStrike">
              <a:solidFill>
                <a:schemeClr val="dk1"/>
              </a:solidFill>
              <a:latin typeface="Arial"/>
              <a:ea typeface="Arial"/>
              <a:cs typeface="Arial"/>
              <a:sym typeface="Arial"/>
            </a:endParaRPr>
          </a:p>
        </p:txBody>
      </p:sp>
      <p:sp>
        <p:nvSpPr>
          <p:cNvPr id="119" name="Google Shape;119;g345194687b0_6_43"/>
          <p:cNvSpPr txBox="1"/>
          <p:nvPr/>
        </p:nvSpPr>
        <p:spPr>
          <a:xfrm>
            <a:off x="7956672" y="839143"/>
            <a:ext cx="2743199"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Opportunities</a:t>
            </a:r>
            <a:endParaRPr b="0" i="0" sz="1800" u="none" cap="none" strike="noStrike">
              <a:solidFill>
                <a:schemeClr val="dk1"/>
              </a:solidFill>
              <a:latin typeface="Arial"/>
              <a:ea typeface="Arial"/>
              <a:cs typeface="Arial"/>
              <a:sym typeface="Arial"/>
            </a:endParaRPr>
          </a:p>
        </p:txBody>
      </p:sp>
      <p:sp>
        <p:nvSpPr>
          <p:cNvPr id="120" name="Google Shape;120;g345194687b0_6_43"/>
          <p:cNvSpPr txBox="1"/>
          <p:nvPr/>
        </p:nvSpPr>
        <p:spPr>
          <a:xfrm>
            <a:off x="6469041" y="1321403"/>
            <a:ext cx="5427518"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Recent development in biomolecular simulation force fields (all-atom and coarse-grained)</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AI-based MD generations are efficient (AlphaFlow, ESMflow, MDGen, etc.)</a:t>
            </a:r>
            <a:endParaRPr b="0" i="0" sz="1400" u="none" cap="none" strike="noStrike">
              <a:solidFill>
                <a:schemeClr val="dk1"/>
              </a:solidFill>
              <a:latin typeface="Arial"/>
              <a:ea typeface="Arial"/>
              <a:cs typeface="Arial"/>
              <a:sym typeface="Arial"/>
            </a:endParaRPr>
          </a:p>
        </p:txBody>
      </p:sp>
      <p:sp>
        <p:nvSpPr>
          <p:cNvPr id="121" name="Google Shape;121;g345194687b0_6_43"/>
          <p:cNvSpPr txBox="1"/>
          <p:nvPr/>
        </p:nvSpPr>
        <p:spPr>
          <a:xfrm>
            <a:off x="348093" y="1896302"/>
            <a:ext cx="5540086" cy="147732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Protein functions are governed by sequence, structure, and thermodynamic rules.</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Integrating MD simulations in AI frameworks to predict biomolecular functions and facilitate </a:t>
            </a:r>
            <a:r>
              <a:rPr b="0" i="1" lang="en-US" sz="1800" u="none" cap="none" strike="noStrike">
                <a:solidFill>
                  <a:schemeClr val="dk1"/>
                </a:solidFill>
                <a:latin typeface="Arial"/>
                <a:ea typeface="Arial"/>
                <a:cs typeface="Arial"/>
                <a:sym typeface="Arial"/>
              </a:rPr>
              <a:t>in silico</a:t>
            </a:r>
            <a:r>
              <a:rPr b="0" i="0" lang="en-US" sz="1800" u="none" cap="none" strike="noStrike">
                <a:solidFill>
                  <a:schemeClr val="dk1"/>
                </a:solidFill>
                <a:latin typeface="Arial"/>
                <a:ea typeface="Arial"/>
                <a:cs typeface="Arial"/>
                <a:sym typeface="Arial"/>
              </a:rPr>
              <a:t> design of functional biomolecules</a:t>
            </a:r>
            <a:endParaRPr b="0" i="0" sz="1400" u="none" cap="none" strike="noStrike">
              <a:solidFill>
                <a:schemeClr val="dk1"/>
              </a:solidFill>
              <a:latin typeface="Arial"/>
              <a:ea typeface="Arial"/>
              <a:cs typeface="Arial"/>
              <a:sym typeface="Arial"/>
            </a:endParaRPr>
          </a:p>
        </p:txBody>
      </p:sp>
      <p:sp>
        <p:nvSpPr>
          <p:cNvPr id="122" name="Google Shape;122;g345194687b0_6_43"/>
          <p:cNvSpPr txBox="1"/>
          <p:nvPr/>
        </p:nvSpPr>
        <p:spPr>
          <a:xfrm>
            <a:off x="348093" y="4191516"/>
            <a:ext cx="5540086" cy="258532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Large protein language models (ESM, ProtTrans, PorteinBERT, etc.)</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Structural encoding benefits protein function predictions (Saprot, LM-GVP, ESM-GearNet, etc.)</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Protein predictions benefit from simulated ensemble (SeqDance, DynamicGT, etc)</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Can we benefit protein (biomolecular) functional prediction with temporal information from MD simulations?</a:t>
            </a:r>
            <a:endParaRPr b="0" i="0" sz="1400" u="none" cap="none" strike="noStrike">
              <a:solidFill>
                <a:schemeClr val="dk1"/>
              </a:solidFill>
              <a:latin typeface="Arial"/>
              <a:ea typeface="Arial"/>
              <a:cs typeface="Arial"/>
              <a:sym typeface="Arial"/>
            </a:endParaRPr>
          </a:p>
        </p:txBody>
      </p:sp>
      <p:sp>
        <p:nvSpPr>
          <p:cNvPr id="123" name="Google Shape;123;g345194687b0_6_43"/>
          <p:cNvSpPr txBox="1"/>
          <p:nvPr/>
        </p:nvSpPr>
        <p:spPr>
          <a:xfrm>
            <a:off x="1598881" y="3696224"/>
            <a:ext cx="2743199"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Trends in the field</a:t>
            </a:r>
            <a:endParaRPr b="0" i="0" sz="1400" u="none" cap="none" strike="noStrike">
              <a:solidFill>
                <a:schemeClr val="dk1"/>
              </a:solidFill>
              <a:latin typeface="Arial"/>
              <a:ea typeface="Arial"/>
              <a:cs typeface="Arial"/>
              <a:sym typeface="Arial"/>
            </a:endParaRPr>
          </a:p>
        </p:txBody>
      </p:sp>
      <p:cxnSp>
        <p:nvCxnSpPr>
          <p:cNvPr id="124" name="Google Shape;124;g345194687b0_6_43"/>
          <p:cNvCxnSpPr/>
          <p:nvPr/>
        </p:nvCxnSpPr>
        <p:spPr>
          <a:xfrm>
            <a:off x="6180858" y="2548976"/>
            <a:ext cx="6011142" cy="0"/>
          </a:xfrm>
          <a:prstGeom prst="straightConnector1">
            <a:avLst/>
          </a:prstGeom>
          <a:noFill/>
          <a:ln cap="flat" cmpd="sng" w="25400">
            <a:solidFill>
              <a:schemeClr val="dk1"/>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g345194687b0_1_85" title="Screenshot 2025-08-06 at 10.44.42 PM.png"/>
          <p:cNvPicPr preferRelativeResize="0"/>
          <p:nvPr/>
        </p:nvPicPr>
        <p:blipFill rotWithShape="1">
          <a:blip r:embed="rId3">
            <a:alphaModFix/>
          </a:blip>
          <a:srcRect b="28735" l="76886" r="-2" t="23719"/>
          <a:stretch/>
        </p:blipFill>
        <p:spPr>
          <a:xfrm>
            <a:off x="10134500" y="2790583"/>
            <a:ext cx="1582700" cy="1566801"/>
          </a:xfrm>
          <a:prstGeom prst="rect">
            <a:avLst/>
          </a:prstGeom>
          <a:noFill/>
          <a:ln>
            <a:noFill/>
          </a:ln>
        </p:spPr>
      </p:pic>
      <p:pic>
        <p:nvPicPr>
          <p:cNvPr id="130" name="Google Shape;130;g345194687b0_1_85"/>
          <p:cNvPicPr preferRelativeResize="0"/>
          <p:nvPr/>
        </p:nvPicPr>
        <p:blipFill>
          <a:blip r:embed="rId4">
            <a:alphaModFix/>
          </a:blip>
          <a:stretch>
            <a:fillRect/>
          </a:stretch>
        </p:blipFill>
        <p:spPr>
          <a:xfrm>
            <a:off x="710167" y="931967"/>
            <a:ext cx="2011544" cy="1620334"/>
          </a:xfrm>
          <a:prstGeom prst="rect">
            <a:avLst/>
          </a:prstGeom>
          <a:noFill/>
          <a:ln>
            <a:noFill/>
          </a:ln>
        </p:spPr>
      </p:pic>
      <p:sp>
        <p:nvSpPr>
          <p:cNvPr id="131" name="Google Shape;131;g345194687b0_1_85"/>
          <p:cNvSpPr txBox="1"/>
          <p:nvPr/>
        </p:nvSpPr>
        <p:spPr>
          <a:xfrm>
            <a:off x="725023" y="395233"/>
            <a:ext cx="2127900" cy="4926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600">
                <a:solidFill>
                  <a:schemeClr val="dk1"/>
                </a:solidFill>
                <a:latin typeface="Calibri"/>
                <a:ea typeface="Calibri"/>
                <a:cs typeface="Calibri"/>
                <a:sym typeface="Calibri"/>
              </a:rPr>
              <a:t>Amino Acid Sequence</a:t>
            </a:r>
            <a:endParaRPr b="1" sz="1600">
              <a:solidFill>
                <a:schemeClr val="dk1"/>
              </a:solidFill>
              <a:latin typeface="Calibri"/>
              <a:ea typeface="Calibri"/>
              <a:cs typeface="Calibri"/>
              <a:sym typeface="Calibri"/>
            </a:endParaRPr>
          </a:p>
        </p:txBody>
      </p:sp>
      <p:sp>
        <p:nvSpPr>
          <p:cNvPr id="132" name="Google Shape;132;g345194687b0_1_85"/>
          <p:cNvSpPr txBox="1"/>
          <p:nvPr/>
        </p:nvSpPr>
        <p:spPr>
          <a:xfrm>
            <a:off x="5050451" y="305885"/>
            <a:ext cx="2389500" cy="4926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600">
                <a:solidFill>
                  <a:schemeClr val="dk1"/>
                </a:solidFill>
                <a:latin typeface="Calibri"/>
                <a:ea typeface="Calibri"/>
                <a:cs typeface="Calibri"/>
                <a:sym typeface="Calibri"/>
              </a:rPr>
              <a:t>Protein Sequence Model</a:t>
            </a:r>
            <a:endParaRPr b="1" sz="1600">
              <a:solidFill>
                <a:schemeClr val="dk1"/>
              </a:solidFill>
              <a:latin typeface="Calibri"/>
              <a:ea typeface="Calibri"/>
              <a:cs typeface="Calibri"/>
              <a:sym typeface="Calibri"/>
            </a:endParaRPr>
          </a:p>
        </p:txBody>
      </p:sp>
      <p:sp>
        <p:nvSpPr>
          <p:cNvPr id="133" name="Google Shape;133;g345194687b0_1_85"/>
          <p:cNvSpPr txBox="1"/>
          <p:nvPr/>
        </p:nvSpPr>
        <p:spPr>
          <a:xfrm>
            <a:off x="9677401" y="2227100"/>
            <a:ext cx="2290500" cy="4926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600">
                <a:solidFill>
                  <a:schemeClr val="dk1"/>
                </a:solidFill>
                <a:latin typeface="Calibri"/>
                <a:ea typeface="Calibri"/>
                <a:cs typeface="Calibri"/>
                <a:sym typeface="Calibri"/>
              </a:rPr>
              <a:t>Downstream Task Layer</a:t>
            </a:r>
            <a:endParaRPr b="1" sz="1600">
              <a:solidFill>
                <a:schemeClr val="dk1"/>
              </a:solidFill>
              <a:latin typeface="Calibri"/>
              <a:ea typeface="Calibri"/>
              <a:cs typeface="Calibri"/>
              <a:sym typeface="Calibri"/>
            </a:endParaRPr>
          </a:p>
        </p:txBody>
      </p:sp>
      <p:pic>
        <p:nvPicPr>
          <p:cNvPr id="134" name="Google Shape;134;g345194687b0_1_85" title="Change Icon Colors (7).png"/>
          <p:cNvPicPr preferRelativeResize="0"/>
          <p:nvPr/>
        </p:nvPicPr>
        <p:blipFill rotWithShape="1">
          <a:blip r:embed="rId5">
            <a:alphaModFix/>
          </a:blip>
          <a:srcRect b="28266" l="56620" r="2951" t="36154"/>
          <a:stretch/>
        </p:blipFill>
        <p:spPr>
          <a:xfrm>
            <a:off x="5363450" y="4859133"/>
            <a:ext cx="1874667" cy="1455836"/>
          </a:xfrm>
          <a:prstGeom prst="rect">
            <a:avLst/>
          </a:prstGeom>
          <a:noFill/>
          <a:ln>
            <a:noFill/>
          </a:ln>
        </p:spPr>
      </p:pic>
      <p:grpSp>
        <p:nvGrpSpPr>
          <p:cNvPr id="135" name="Google Shape;135;g345194687b0_1_85"/>
          <p:cNvGrpSpPr/>
          <p:nvPr/>
        </p:nvGrpSpPr>
        <p:grpSpPr>
          <a:xfrm>
            <a:off x="4707913" y="798187"/>
            <a:ext cx="2901750" cy="1997415"/>
            <a:chOff x="1907383" y="2912500"/>
            <a:chExt cx="2176367" cy="1498099"/>
          </a:xfrm>
        </p:grpSpPr>
        <p:pic>
          <p:nvPicPr>
            <p:cNvPr id="136" name="Google Shape;136;g345194687b0_1_85" title="Change Icon Colors (7).png"/>
            <p:cNvPicPr preferRelativeResize="0"/>
            <p:nvPr/>
          </p:nvPicPr>
          <p:blipFill rotWithShape="1">
            <a:blip r:embed="rId5">
              <a:alphaModFix/>
            </a:blip>
            <a:srcRect b="18759" l="0" r="54109" t="45302"/>
            <a:stretch/>
          </p:blipFill>
          <p:spPr>
            <a:xfrm>
              <a:off x="2246625" y="3072875"/>
              <a:ext cx="1596001" cy="1102900"/>
            </a:xfrm>
            <a:prstGeom prst="rect">
              <a:avLst/>
            </a:prstGeom>
            <a:noFill/>
            <a:ln>
              <a:noFill/>
            </a:ln>
          </p:spPr>
        </p:pic>
        <p:pic>
          <p:nvPicPr>
            <p:cNvPr id="137" name="Google Shape;137;g345194687b0_1_85" title="Change Icon Colors (7).png"/>
            <p:cNvPicPr preferRelativeResize="0"/>
            <p:nvPr/>
          </p:nvPicPr>
          <p:blipFill rotWithShape="1">
            <a:blip r:embed="rId5">
              <a:alphaModFix/>
            </a:blip>
            <a:srcRect b="7933" l="2443" r="56619" t="81011"/>
            <a:stretch/>
          </p:blipFill>
          <p:spPr>
            <a:xfrm rot="5400000">
              <a:off x="1365172" y="3454711"/>
              <a:ext cx="1423674" cy="339252"/>
            </a:xfrm>
            <a:prstGeom prst="rect">
              <a:avLst/>
            </a:prstGeom>
            <a:noFill/>
            <a:ln>
              <a:noFill/>
            </a:ln>
          </p:spPr>
        </p:pic>
        <p:pic>
          <p:nvPicPr>
            <p:cNvPr id="138" name="Google Shape;138;g345194687b0_1_85" title="Change Icon Colors (7).png"/>
            <p:cNvPicPr preferRelativeResize="0"/>
            <p:nvPr/>
          </p:nvPicPr>
          <p:blipFill rotWithShape="1">
            <a:blip r:embed="rId5">
              <a:alphaModFix/>
            </a:blip>
            <a:srcRect b="53953" l="2443" r="56619" t="35355"/>
            <a:stretch/>
          </p:blipFill>
          <p:spPr>
            <a:xfrm rot="5400000">
              <a:off x="3207863" y="3534712"/>
              <a:ext cx="1423674" cy="328100"/>
            </a:xfrm>
            <a:prstGeom prst="rect">
              <a:avLst/>
            </a:prstGeom>
            <a:noFill/>
            <a:ln>
              <a:noFill/>
            </a:ln>
          </p:spPr>
        </p:pic>
      </p:grpSp>
      <p:pic>
        <p:nvPicPr>
          <p:cNvPr id="139" name="Google Shape;139;g345194687b0_1_85" title="Change Icon Colors (7).png"/>
          <p:cNvPicPr preferRelativeResize="0"/>
          <p:nvPr/>
        </p:nvPicPr>
        <p:blipFill rotWithShape="1">
          <a:blip r:embed="rId5">
            <a:alphaModFix/>
          </a:blip>
          <a:srcRect b="0" l="56316" r="0" t="71358"/>
          <a:stretch/>
        </p:blipFill>
        <p:spPr>
          <a:xfrm rot="5400000">
            <a:off x="3709984" y="5001031"/>
            <a:ext cx="2025630" cy="1172034"/>
          </a:xfrm>
          <a:prstGeom prst="rect">
            <a:avLst/>
          </a:prstGeom>
          <a:noFill/>
          <a:ln>
            <a:noFill/>
          </a:ln>
        </p:spPr>
      </p:pic>
      <p:sp>
        <p:nvSpPr>
          <p:cNvPr id="140" name="Google Shape;140;g345194687b0_1_85"/>
          <p:cNvSpPr txBox="1"/>
          <p:nvPr/>
        </p:nvSpPr>
        <p:spPr>
          <a:xfrm>
            <a:off x="504139" y="4357400"/>
            <a:ext cx="2127900" cy="4926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600">
                <a:solidFill>
                  <a:schemeClr val="dk1"/>
                </a:solidFill>
                <a:latin typeface="Calibri"/>
                <a:ea typeface="Calibri"/>
                <a:cs typeface="Calibri"/>
                <a:sym typeface="Calibri"/>
              </a:rPr>
              <a:t>Protein 3D Structure</a:t>
            </a:r>
            <a:endParaRPr b="1" sz="1600">
              <a:solidFill>
                <a:schemeClr val="dk1"/>
              </a:solidFill>
              <a:latin typeface="Calibri"/>
              <a:ea typeface="Calibri"/>
              <a:cs typeface="Calibri"/>
              <a:sym typeface="Calibri"/>
            </a:endParaRPr>
          </a:p>
        </p:txBody>
      </p:sp>
      <p:pic>
        <p:nvPicPr>
          <p:cNvPr id="141" name="Google Shape;141;g345194687b0_1_85"/>
          <p:cNvPicPr preferRelativeResize="0"/>
          <p:nvPr/>
        </p:nvPicPr>
        <p:blipFill>
          <a:blip r:embed="rId6">
            <a:alphaModFix/>
          </a:blip>
          <a:stretch>
            <a:fillRect/>
          </a:stretch>
        </p:blipFill>
        <p:spPr>
          <a:xfrm>
            <a:off x="175433" y="4909167"/>
            <a:ext cx="2785430" cy="1566799"/>
          </a:xfrm>
          <a:prstGeom prst="rect">
            <a:avLst/>
          </a:prstGeom>
          <a:noFill/>
          <a:ln>
            <a:noFill/>
          </a:ln>
        </p:spPr>
      </p:pic>
      <p:pic>
        <p:nvPicPr>
          <p:cNvPr id="142" name="Google Shape;142;g345194687b0_1_85" title="Change Icon Colors (7).png"/>
          <p:cNvPicPr preferRelativeResize="0"/>
          <p:nvPr/>
        </p:nvPicPr>
        <p:blipFill rotWithShape="1">
          <a:blip r:embed="rId5">
            <a:alphaModFix/>
          </a:blip>
          <a:srcRect b="63544" l="56316" r="0" t="25639"/>
          <a:stretch/>
        </p:blipFill>
        <p:spPr>
          <a:xfrm rot="5400000">
            <a:off x="6446599" y="5481598"/>
            <a:ext cx="2025630" cy="442601"/>
          </a:xfrm>
          <a:prstGeom prst="rect">
            <a:avLst/>
          </a:prstGeom>
          <a:noFill/>
          <a:ln>
            <a:noFill/>
          </a:ln>
        </p:spPr>
      </p:pic>
      <p:sp>
        <p:nvSpPr>
          <p:cNvPr id="143" name="Google Shape;143;g345194687b0_1_85"/>
          <p:cNvSpPr txBox="1"/>
          <p:nvPr/>
        </p:nvSpPr>
        <p:spPr>
          <a:xfrm>
            <a:off x="5220201" y="4133418"/>
            <a:ext cx="2389500" cy="4926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1600">
                <a:solidFill>
                  <a:schemeClr val="dk1"/>
                </a:solidFill>
                <a:latin typeface="Calibri"/>
                <a:ea typeface="Calibri"/>
                <a:cs typeface="Calibri"/>
                <a:sym typeface="Calibri"/>
              </a:rPr>
              <a:t>Protein Structure Model</a:t>
            </a:r>
            <a:endParaRPr b="1" sz="1600">
              <a:solidFill>
                <a:schemeClr val="dk1"/>
              </a:solidFill>
              <a:latin typeface="Calibri"/>
              <a:ea typeface="Calibri"/>
              <a:cs typeface="Calibri"/>
              <a:sym typeface="Calibri"/>
            </a:endParaRPr>
          </a:p>
        </p:txBody>
      </p:sp>
      <p:sp>
        <p:nvSpPr>
          <p:cNvPr id="144" name="Google Shape;144;g345194687b0_1_85"/>
          <p:cNvSpPr/>
          <p:nvPr/>
        </p:nvSpPr>
        <p:spPr>
          <a:xfrm>
            <a:off x="2968567" y="1383167"/>
            <a:ext cx="908700" cy="753600"/>
          </a:xfrm>
          <a:prstGeom prst="rightArrow">
            <a:avLst>
              <a:gd fmla="val 50000" name="adj1"/>
              <a:gd fmla="val 50000" name="adj2"/>
            </a:avLst>
          </a:prstGeom>
          <a:solidFill>
            <a:schemeClr val="lt2"/>
          </a:solidFill>
          <a:ln cap="flat" cmpd="sng" w="12700">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145" name="Google Shape;145;g345194687b0_1_85"/>
          <p:cNvSpPr/>
          <p:nvPr/>
        </p:nvSpPr>
        <p:spPr>
          <a:xfrm>
            <a:off x="2968567" y="5202200"/>
            <a:ext cx="908700" cy="753600"/>
          </a:xfrm>
          <a:prstGeom prst="rightArrow">
            <a:avLst>
              <a:gd fmla="val 50000" name="adj1"/>
              <a:gd fmla="val 50000" name="adj2"/>
            </a:avLst>
          </a:prstGeom>
          <a:solidFill>
            <a:schemeClr val="lt2"/>
          </a:solidFill>
          <a:ln cap="flat" cmpd="sng" w="12700">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cxnSp>
        <p:nvCxnSpPr>
          <p:cNvPr id="146" name="Google Shape;146;g345194687b0_1_85"/>
          <p:cNvCxnSpPr>
            <a:stCxn id="138" idx="0"/>
            <a:endCxn id="142" idx="0"/>
          </p:cNvCxnSpPr>
          <p:nvPr/>
        </p:nvCxnSpPr>
        <p:spPr>
          <a:xfrm>
            <a:off x="7609664" y="1846510"/>
            <a:ext cx="71100" cy="3856500"/>
          </a:xfrm>
          <a:prstGeom prst="bentConnector3">
            <a:avLst>
              <a:gd fmla="val 967185" name="adj1"/>
            </a:avLst>
          </a:prstGeom>
          <a:noFill/>
          <a:ln cap="flat" cmpd="sng" w="25400">
            <a:solidFill>
              <a:schemeClr val="dk2"/>
            </a:solidFill>
            <a:prstDash val="dash"/>
            <a:round/>
            <a:headEnd len="med" w="med" type="none"/>
            <a:tailEnd len="med" w="med" type="none"/>
          </a:ln>
        </p:spPr>
      </p:cxnSp>
      <p:sp>
        <p:nvSpPr>
          <p:cNvPr id="147" name="Google Shape;147;g345194687b0_1_85"/>
          <p:cNvSpPr/>
          <p:nvPr/>
        </p:nvSpPr>
        <p:spPr>
          <a:xfrm rot="5400000">
            <a:off x="7477867" y="3220200"/>
            <a:ext cx="1636500" cy="7077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latin typeface="Calibri"/>
                <a:ea typeface="Calibri"/>
                <a:cs typeface="Calibri"/>
                <a:sym typeface="Calibri"/>
              </a:rPr>
              <a:t>Embedding</a:t>
            </a:r>
            <a:br>
              <a:rPr lang="en-US" sz="1900">
                <a:latin typeface="Calibri"/>
                <a:ea typeface="Calibri"/>
                <a:cs typeface="Calibri"/>
                <a:sym typeface="Calibri"/>
              </a:rPr>
            </a:br>
            <a:r>
              <a:rPr lang="en-US" sz="1900">
                <a:latin typeface="Calibri"/>
                <a:ea typeface="Calibri"/>
                <a:cs typeface="Calibri"/>
                <a:sym typeface="Calibri"/>
              </a:rPr>
              <a:t>Fusion</a:t>
            </a:r>
            <a:endParaRPr sz="1900">
              <a:latin typeface="Calibri"/>
              <a:ea typeface="Calibri"/>
              <a:cs typeface="Calibri"/>
              <a:sym typeface="Calibri"/>
            </a:endParaRPr>
          </a:p>
        </p:txBody>
      </p:sp>
      <p:sp>
        <p:nvSpPr>
          <p:cNvPr id="148" name="Google Shape;148;g345194687b0_1_85"/>
          <p:cNvSpPr/>
          <p:nvPr/>
        </p:nvSpPr>
        <p:spPr>
          <a:xfrm>
            <a:off x="8937833" y="3103333"/>
            <a:ext cx="908700" cy="753600"/>
          </a:xfrm>
          <a:prstGeom prst="rightArrow">
            <a:avLst>
              <a:gd fmla="val 50000" name="adj1"/>
              <a:gd fmla="val 50000" name="adj2"/>
            </a:avLst>
          </a:prstGeom>
          <a:solidFill>
            <a:schemeClr val="lt2"/>
          </a:solidFill>
          <a:ln cap="flat" cmpd="sng" w="12700">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45194687b0_6_66"/>
          <p:cNvSpPr txBox="1"/>
          <p:nvPr/>
        </p:nvSpPr>
        <p:spPr>
          <a:xfrm>
            <a:off x="0" y="259389"/>
            <a:ext cx="1185013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143C64"/>
                </a:solidFill>
                <a:latin typeface="Arial"/>
                <a:ea typeface="Arial"/>
                <a:cs typeface="Arial"/>
                <a:sym typeface="Arial"/>
              </a:rPr>
              <a:t>Example: MD4PLM – Functional Prediction by Protein Dynamics</a:t>
            </a:r>
            <a:endParaRPr b="0" i="0" sz="1800" u="none" cap="none" strike="noStrike">
              <a:solidFill>
                <a:srgbClr val="143C64"/>
              </a:solidFill>
              <a:latin typeface="Arial"/>
              <a:ea typeface="Arial"/>
              <a:cs typeface="Arial"/>
              <a:sym typeface="Arial"/>
            </a:endParaRPr>
          </a:p>
        </p:txBody>
      </p:sp>
      <p:sp>
        <p:nvSpPr>
          <p:cNvPr id="154" name="Google Shape;154;g345194687b0_6_66"/>
          <p:cNvSpPr txBox="1"/>
          <p:nvPr/>
        </p:nvSpPr>
        <p:spPr>
          <a:xfrm>
            <a:off x="-73895" y="5467640"/>
            <a:ext cx="8509647" cy="1093900"/>
          </a:xfrm>
          <a:prstGeom prst="rect">
            <a:avLst/>
          </a:prstGeom>
          <a:noFill/>
          <a:ln>
            <a:noFill/>
          </a:ln>
        </p:spPr>
        <p:txBody>
          <a:bodyPr anchorCtr="0" anchor="t" bIns="121900" lIns="121900" spcFirstLastPara="1" rIns="121900" wrap="square" tIns="121900">
            <a:noAutofit/>
          </a:bodyPr>
          <a:lstStyle/>
          <a:p>
            <a:pPr indent="0" lvl="0" marL="187109"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Motivation: </a:t>
            </a:r>
            <a:endParaRPr/>
          </a:p>
          <a:p>
            <a:pPr indent="0" lvl="0" marL="187109"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 Protein function is governed by sequence, structure, and </a:t>
            </a:r>
            <a:r>
              <a:rPr b="1" i="1" lang="en-US" sz="1600" u="none" cap="none" strike="noStrike">
                <a:solidFill>
                  <a:srgbClr val="000000"/>
                </a:solidFill>
                <a:latin typeface="Arial"/>
                <a:ea typeface="Arial"/>
                <a:cs typeface="Arial"/>
                <a:sym typeface="Arial"/>
              </a:rPr>
              <a:t>critically, its thermodynamic dynamics </a:t>
            </a:r>
            <a:endParaRPr/>
          </a:p>
          <a:p>
            <a:pPr indent="0" lvl="0" marL="187109"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 Different types of MD simulation provide complementary insights into protein dynamics</a:t>
            </a:r>
            <a:endParaRPr b="0" i="0" sz="1600" u="none" cap="none" strike="noStrike">
              <a:solidFill>
                <a:srgbClr val="000000"/>
              </a:solidFill>
              <a:latin typeface="Arial"/>
              <a:ea typeface="Arial"/>
              <a:cs typeface="Arial"/>
              <a:sym typeface="Arial"/>
            </a:endParaRPr>
          </a:p>
        </p:txBody>
      </p:sp>
      <p:pic>
        <p:nvPicPr>
          <p:cNvPr descr="A diagram of a graphing process&#10;&#10;AI-generated content may be incorrect." id="155" name="Google Shape;155;g345194687b0_6_66"/>
          <p:cNvPicPr preferRelativeResize="0"/>
          <p:nvPr/>
        </p:nvPicPr>
        <p:blipFill rotWithShape="1">
          <a:blip r:embed="rId3">
            <a:alphaModFix/>
          </a:blip>
          <a:srcRect b="0" l="0" r="714" t="0"/>
          <a:stretch/>
        </p:blipFill>
        <p:spPr>
          <a:xfrm>
            <a:off x="5440102" y="1068519"/>
            <a:ext cx="6637374" cy="4492114"/>
          </a:xfrm>
          <a:prstGeom prst="rect">
            <a:avLst/>
          </a:prstGeom>
          <a:noFill/>
          <a:ln>
            <a:noFill/>
          </a:ln>
        </p:spPr>
      </p:pic>
      <p:pic>
        <p:nvPicPr>
          <p:cNvPr descr="A map of different colored shapes&#10;&#10;AI-generated content may be incorrect." id="156" name="Google Shape;156;g345194687b0_6_66"/>
          <p:cNvPicPr preferRelativeResize="0"/>
          <p:nvPr/>
        </p:nvPicPr>
        <p:blipFill rotWithShape="1">
          <a:blip r:embed="rId4">
            <a:alphaModFix/>
          </a:blip>
          <a:srcRect b="0" l="0" r="0" t="0"/>
          <a:stretch/>
        </p:blipFill>
        <p:spPr>
          <a:xfrm>
            <a:off x="277971" y="1822962"/>
            <a:ext cx="4293135" cy="3212075"/>
          </a:xfrm>
          <a:prstGeom prst="rect">
            <a:avLst/>
          </a:prstGeom>
          <a:noFill/>
          <a:ln>
            <a:noFill/>
          </a:ln>
        </p:spPr>
      </p:pic>
      <p:sp>
        <p:nvSpPr>
          <p:cNvPr id="157" name="Google Shape;157;g345194687b0_6_66"/>
          <p:cNvSpPr/>
          <p:nvPr/>
        </p:nvSpPr>
        <p:spPr>
          <a:xfrm>
            <a:off x="4727812" y="3429000"/>
            <a:ext cx="555584" cy="425370"/>
          </a:xfrm>
          <a:prstGeom prst="rightArrow">
            <a:avLst>
              <a:gd fmla="val 50000" name="adj1"/>
              <a:gd fmla="val 50000" name="adj2"/>
            </a:avLst>
          </a:prstGeom>
          <a:solidFill>
            <a:srgbClr val="D9E5F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45194687b0_6_121"/>
          <p:cNvSpPr txBox="1"/>
          <p:nvPr/>
        </p:nvSpPr>
        <p:spPr>
          <a:xfrm>
            <a:off x="804243" y="1306286"/>
            <a:ext cx="5425735" cy="492575"/>
          </a:xfrm>
          <a:prstGeom prst="rect">
            <a:avLst/>
          </a:prstGeom>
          <a:solidFill>
            <a:srgbClr val="FAF5FF"/>
          </a:solidFill>
          <a:ln>
            <a:noFill/>
          </a:ln>
          <a:effectLst>
            <a:outerShdw blurRad="63500" dir="2700000" dist="38100">
              <a:srgbClr val="000000">
                <a:alpha val="40000"/>
              </a:srgbClr>
            </a:outerShdw>
          </a:effectLst>
        </p:spPr>
        <p:txBody>
          <a:bodyPr anchorCtr="0" anchor="t" bIns="121900" lIns="121900" spcFirstLastPara="1" rIns="121900" wrap="square" tIns="121900">
            <a:noAutofit/>
          </a:bodyPr>
          <a:lstStyle/>
          <a:p>
            <a:pPr indent="0" lvl="0" marL="0" marR="0" rtl="0" algn="ctr">
              <a:lnSpc>
                <a:spcPct val="114999"/>
              </a:lnSpc>
              <a:spcBef>
                <a:spcPts val="0"/>
              </a:spcBef>
              <a:spcAft>
                <a:spcPts val="0"/>
              </a:spcAft>
              <a:buNone/>
            </a:pPr>
            <a:r>
              <a:rPr b="1" i="0" lang="en-US" sz="1467" u="none" cap="none" strike="noStrike">
                <a:solidFill>
                  <a:srgbClr val="A64D79"/>
                </a:solidFill>
                <a:latin typeface="EB Garamond"/>
                <a:ea typeface="EB Garamond"/>
                <a:cs typeface="EB Garamond"/>
                <a:sym typeface="EB Garamond"/>
              </a:rPr>
              <a:t>Superior Performance in Function Prediction</a:t>
            </a:r>
            <a:endParaRPr b="1" i="0" sz="1467" u="none" cap="none" strike="noStrike">
              <a:solidFill>
                <a:srgbClr val="A64D79"/>
              </a:solidFill>
              <a:latin typeface="EB Garamond"/>
              <a:ea typeface="EB Garamond"/>
              <a:cs typeface="EB Garamond"/>
              <a:sym typeface="EB Garamond"/>
            </a:endParaRPr>
          </a:p>
        </p:txBody>
      </p:sp>
      <p:pic>
        <p:nvPicPr>
          <p:cNvPr id="163" name="Google Shape;163;g345194687b0_6_121"/>
          <p:cNvPicPr preferRelativeResize="0"/>
          <p:nvPr/>
        </p:nvPicPr>
        <p:blipFill rotWithShape="1">
          <a:blip r:embed="rId3">
            <a:alphaModFix/>
          </a:blip>
          <a:srcRect b="0" l="631" r="1965" t="7259"/>
          <a:stretch/>
        </p:blipFill>
        <p:spPr>
          <a:xfrm>
            <a:off x="60290" y="1867970"/>
            <a:ext cx="6906567" cy="4016841"/>
          </a:xfrm>
          <a:prstGeom prst="rect">
            <a:avLst/>
          </a:prstGeom>
          <a:noFill/>
          <a:ln>
            <a:noFill/>
          </a:ln>
        </p:spPr>
      </p:pic>
      <p:sp>
        <p:nvSpPr>
          <p:cNvPr id="164" name="Google Shape;164;g345194687b0_6_121"/>
          <p:cNvSpPr txBox="1"/>
          <p:nvPr/>
        </p:nvSpPr>
        <p:spPr>
          <a:xfrm>
            <a:off x="6966856" y="1331509"/>
            <a:ext cx="5225144" cy="492575"/>
          </a:xfrm>
          <a:prstGeom prst="rect">
            <a:avLst/>
          </a:prstGeom>
          <a:solidFill>
            <a:srgbClr val="FAF5FF"/>
          </a:solidFill>
          <a:ln>
            <a:noFill/>
          </a:ln>
          <a:effectLst>
            <a:outerShdw blurRad="63500" dir="2700000" dist="38100">
              <a:srgbClr val="000000">
                <a:alpha val="40000"/>
              </a:srgbClr>
            </a:outerShdw>
          </a:effectLst>
        </p:spPr>
        <p:txBody>
          <a:bodyPr anchorCtr="0" anchor="t" bIns="121900" lIns="121900" spcFirstLastPara="1" rIns="121900" wrap="square" tIns="121900">
            <a:noAutofit/>
          </a:bodyPr>
          <a:lstStyle/>
          <a:p>
            <a:pPr indent="0" lvl="0" marL="0" marR="0" rtl="0" algn="ctr">
              <a:lnSpc>
                <a:spcPct val="114999"/>
              </a:lnSpc>
              <a:spcBef>
                <a:spcPts val="0"/>
              </a:spcBef>
              <a:spcAft>
                <a:spcPts val="0"/>
              </a:spcAft>
              <a:buNone/>
            </a:pPr>
            <a:r>
              <a:rPr b="1" i="0" lang="en-US" sz="1467" u="none" cap="none" strike="noStrike">
                <a:solidFill>
                  <a:srgbClr val="A64D79"/>
                </a:solidFill>
                <a:latin typeface="EB Garamond"/>
                <a:ea typeface="EB Garamond"/>
                <a:cs typeface="EB Garamond"/>
                <a:sym typeface="EB Garamond"/>
              </a:rPr>
              <a:t>Function Annotation</a:t>
            </a:r>
            <a:endParaRPr b="0" i="0" sz="1867" u="none" cap="none" strike="noStrike">
              <a:solidFill>
                <a:srgbClr val="000000"/>
              </a:solidFill>
              <a:latin typeface="Arial"/>
              <a:ea typeface="Arial"/>
              <a:cs typeface="Arial"/>
              <a:sym typeface="Arial"/>
            </a:endParaRPr>
          </a:p>
        </p:txBody>
      </p:sp>
      <p:pic>
        <p:nvPicPr>
          <p:cNvPr descr="A close-up of a sign&#10;&#10;AI-generated content may be incorrect." id="165" name="Google Shape;165;g345194687b0_6_121"/>
          <p:cNvPicPr preferRelativeResize="0"/>
          <p:nvPr/>
        </p:nvPicPr>
        <p:blipFill rotWithShape="1">
          <a:blip r:embed="rId4">
            <a:alphaModFix/>
          </a:blip>
          <a:srcRect b="0" l="0" r="0" t="0"/>
          <a:stretch/>
        </p:blipFill>
        <p:spPr>
          <a:xfrm>
            <a:off x="7196479" y="1924359"/>
            <a:ext cx="2415768" cy="742288"/>
          </a:xfrm>
          <a:prstGeom prst="rect">
            <a:avLst/>
          </a:prstGeom>
          <a:noFill/>
          <a:ln>
            <a:noFill/>
          </a:ln>
        </p:spPr>
      </p:pic>
      <p:sp>
        <p:nvSpPr>
          <p:cNvPr id="166" name="Google Shape;166;g345194687b0_6_121"/>
          <p:cNvSpPr/>
          <p:nvPr/>
        </p:nvSpPr>
        <p:spPr>
          <a:xfrm>
            <a:off x="10457477" y="1867969"/>
            <a:ext cx="1505524" cy="849744"/>
          </a:xfrm>
          <a:prstGeom prst="can">
            <a:avLst>
              <a:gd fmla="val 25000" name="adj"/>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867" u="none" cap="none" strike="noStrike">
                <a:solidFill>
                  <a:schemeClr val="dk1"/>
                </a:solidFill>
                <a:latin typeface="EB Garamond"/>
                <a:ea typeface="EB Garamond"/>
                <a:cs typeface="EB Garamond"/>
                <a:sym typeface="EB Garamond"/>
              </a:rPr>
              <a:t>PDB</a:t>
            </a:r>
            <a:r>
              <a:rPr b="0" i="0" lang="en-US" sz="1867" u="none" cap="none" strike="noStrike">
                <a:solidFill>
                  <a:schemeClr val="accent6"/>
                </a:solidFill>
                <a:latin typeface="EB Garamond"/>
                <a:ea typeface="EB Garamond"/>
                <a:cs typeface="EB Garamond"/>
                <a:sym typeface="EB Garamond"/>
              </a:rPr>
              <a:t> </a:t>
            </a:r>
            <a:r>
              <a:rPr b="1" i="0" lang="en-US" sz="1867" u="none" cap="none" strike="noStrike">
                <a:solidFill>
                  <a:srgbClr val="682222"/>
                </a:solidFill>
                <a:latin typeface="EB Garamond"/>
                <a:ea typeface="EB Garamond"/>
                <a:cs typeface="EB Garamond"/>
                <a:sym typeface="EB Garamond"/>
              </a:rPr>
              <a:t>w/</a:t>
            </a:r>
            <a:r>
              <a:rPr b="0" i="0" lang="en-US" sz="1867" u="none" cap="none" strike="noStrike">
                <a:solidFill>
                  <a:schemeClr val="dk1"/>
                </a:solidFill>
                <a:latin typeface="EB Garamond"/>
                <a:ea typeface="EB Garamond"/>
                <a:cs typeface="EB Garamond"/>
                <a:sym typeface="EB Garamond"/>
              </a:rPr>
              <a:t> </a:t>
            </a:r>
            <a:endParaRPr b="0" i="0" sz="1867"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1867" u="none" cap="none" strike="noStrike">
                <a:solidFill>
                  <a:schemeClr val="dk1"/>
                </a:solidFill>
                <a:latin typeface="EB Garamond"/>
                <a:ea typeface="EB Garamond"/>
                <a:cs typeface="EB Garamond"/>
                <a:sym typeface="EB Garamond"/>
              </a:rPr>
              <a:t>SIFTS labels</a:t>
            </a:r>
            <a:endParaRPr b="0" i="0" sz="1867" u="none" cap="none" strike="noStrike">
              <a:solidFill>
                <a:schemeClr val="dk1"/>
              </a:solidFill>
              <a:latin typeface="Arial"/>
              <a:ea typeface="Arial"/>
              <a:cs typeface="Arial"/>
              <a:sym typeface="Arial"/>
            </a:endParaRPr>
          </a:p>
        </p:txBody>
      </p:sp>
      <p:pic>
        <p:nvPicPr>
          <p:cNvPr descr="A blue card with a white ribbon&#10;&#10;AI-generated content may be incorrect." id="167" name="Google Shape;167;g345194687b0_6_121"/>
          <p:cNvPicPr preferRelativeResize="0"/>
          <p:nvPr/>
        </p:nvPicPr>
        <p:blipFill rotWithShape="1">
          <a:blip r:embed="rId5">
            <a:alphaModFix/>
          </a:blip>
          <a:srcRect b="0" l="0" r="0" t="0"/>
          <a:stretch/>
        </p:blipFill>
        <p:spPr>
          <a:xfrm>
            <a:off x="7291343" y="3735156"/>
            <a:ext cx="2117437" cy="997529"/>
          </a:xfrm>
          <a:prstGeom prst="rect">
            <a:avLst/>
          </a:prstGeom>
          <a:noFill/>
          <a:ln>
            <a:noFill/>
          </a:ln>
        </p:spPr>
      </p:pic>
      <p:pic>
        <p:nvPicPr>
          <p:cNvPr descr="A blue and white box with text&#10;&#10;AI-generated content may be incorrect." id="168" name="Google Shape;168;g345194687b0_6_121"/>
          <p:cNvPicPr preferRelativeResize="0"/>
          <p:nvPr/>
        </p:nvPicPr>
        <p:blipFill rotWithShape="1">
          <a:blip r:embed="rId6">
            <a:alphaModFix/>
          </a:blip>
          <a:srcRect b="0" l="0" r="37684" t="0"/>
          <a:stretch/>
        </p:blipFill>
        <p:spPr>
          <a:xfrm>
            <a:off x="9399185" y="4140289"/>
            <a:ext cx="2732527" cy="1062183"/>
          </a:xfrm>
          <a:prstGeom prst="rect">
            <a:avLst/>
          </a:prstGeom>
          <a:noFill/>
          <a:ln>
            <a:noFill/>
          </a:ln>
        </p:spPr>
      </p:pic>
      <p:cxnSp>
        <p:nvCxnSpPr>
          <p:cNvPr id="169" name="Google Shape;169;g345194687b0_6_121"/>
          <p:cNvCxnSpPr/>
          <p:nvPr/>
        </p:nvCxnSpPr>
        <p:spPr>
          <a:xfrm>
            <a:off x="8406224" y="2666647"/>
            <a:ext cx="0" cy="1041756"/>
          </a:xfrm>
          <a:prstGeom prst="straightConnector1">
            <a:avLst/>
          </a:prstGeom>
          <a:noFill/>
          <a:ln cap="flat" cmpd="sng" w="28575">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170" name="Google Shape;170;g345194687b0_6_121"/>
          <p:cNvSpPr/>
          <p:nvPr/>
        </p:nvSpPr>
        <p:spPr>
          <a:xfrm>
            <a:off x="7588063" y="2760459"/>
            <a:ext cx="1523997" cy="812799"/>
          </a:xfrm>
          <a:prstGeom prst="can">
            <a:avLst>
              <a:gd fmla="val 25000" name="adj"/>
            </a:avLst>
          </a:prstGeom>
          <a:solidFill>
            <a:srgbClr val="BFBFBF"/>
          </a:solid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rPr b="0" i="0" lang="en-US" sz="1867" u="none" cap="none" strike="noStrike">
                <a:solidFill>
                  <a:schemeClr val="dk1"/>
                </a:solidFill>
                <a:latin typeface="EB Garamond"/>
                <a:ea typeface="EB Garamond"/>
                <a:cs typeface="EB Garamond"/>
                <a:sym typeface="EB Garamond"/>
              </a:rPr>
              <a:t>PDB </a:t>
            </a:r>
            <a:r>
              <a:rPr b="1" i="0" lang="en-US" sz="1867" u="none" cap="none" strike="noStrike">
                <a:solidFill>
                  <a:srgbClr val="C00000"/>
                </a:solidFill>
                <a:latin typeface="EB Garamond"/>
                <a:ea typeface="EB Garamond"/>
                <a:cs typeface="EB Garamond"/>
                <a:sym typeface="EB Garamond"/>
              </a:rPr>
              <a:t>wo/</a:t>
            </a:r>
            <a:r>
              <a:rPr b="0" i="0" lang="en-US" sz="1867" u="none" cap="none" strike="noStrike">
                <a:solidFill>
                  <a:schemeClr val="dk1"/>
                </a:solidFill>
                <a:latin typeface="EB Garamond"/>
                <a:ea typeface="EB Garamond"/>
                <a:cs typeface="EB Garamond"/>
                <a:sym typeface="EB Garamond"/>
              </a:rPr>
              <a:t> SIFTS labels</a:t>
            </a:r>
            <a:endParaRPr/>
          </a:p>
        </p:txBody>
      </p:sp>
      <p:cxnSp>
        <p:nvCxnSpPr>
          <p:cNvPr id="171" name="Google Shape;171;g345194687b0_6_121"/>
          <p:cNvCxnSpPr/>
          <p:nvPr/>
        </p:nvCxnSpPr>
        <p:spPr>
          <a:xfrm>
            <a:off x="9654671" y="2295503"/>
            <a:ext cx="655781" cy="0"/>
          </a:xfrm>
          <a:prstGeom prst="straightConnector1">
            <a:avLst/>
          </a:prstGeom>
          <a:noFill/>
          <a:ln cap="flat" cmpd="sng" w="28575">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172" name="Google Shape;172;g345194687b0_6_121"/>
          <p:cNvCxnSpPr/>
          <p:nvPr/>
        </p:nvCxnSpPr>
        <p:spPr>
          <a:xfrm>
            <a:off x="8754789" y="4741286"/>
            <a:ext cx="9236" cy="452583"/>
          </a:xfrm>
          <a:prstGeom prst="straightConnector1">
            <a:avLst/>
          </a:prstGeom>
          <a:noFill/>
          <a:ln cap="flat" cmpd="sng" w="28575">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173" name="Google Shape;173;g345194687b0_6_121"/>
          <p:cNvSpPr txBox="1"/>
          <p:nvPr/>
        </p:nvSpPr>
        <p:spPr>
          <a:xfrm>
            <a:off x="9225477" y="2913297"/>
            <a:ext cx="3079940" cy="1107996"/>
          </a:xfrm>
          <a:prstGeom prst="rect">
            <a:avLst/>
          </a:prstGeom>
          <a:noFill/>
          <a:ln>
            <a:noFill/>
          </a:ln>
        </p:spPr>
        <p:txBody>
          <a:bodyPr anchorCtr="0" anchor="t" bIns="60950" lIns="121900" spcFirstLastPara="1" rIns="121900" wrap="square" tIns="60950">
            <a:spAutoFit/>
          </a:bodyPr>
          <a:lstStyle/>
          <a:p>
            <a:pPr indent="0" lvl="0" marL="0" marR="0" rtl="0" algn="ctr">
              <a:lnSpc>
                <a:spcPct val="100000"/>
              </a:lnSpc>
              <a:spcBef>
                <a:spcPts val="0"/>
              </a:spcBef>
              <a:spcAft>
                <a:spcPts val="0"/>
              </a:spcAft>
              <a:buNone/>
            </a:pPr>
            <a:r>
              <a:rPr b="0" i="0" lang="en-US" sz="1600" u="none" cap="none" strike="noStrike">
                <a:solidFill>
                  <a:srgbClr val="C00000"/>
                </a:solidFill>
                <a:latin typeface="EB Garamond"/>
                <a:ea typeface="EB Garamond"/>
                <a:cs typeface="EB Garamond"/>
                <a:sym typeface="EB Garamond"/>
              </a:rPr>
              <a:t>We are expanding the database to 3</a:t>
            </a:r>
            <a:r>
              <a:rPr b="1" i="0" lang="en-US" sz="1600" u="none" cap="none" strike="noStrike">
                <a:solidFill>
                  <a:srgbClr val="C00000"/>
                </a:solidFill>
                <a:latin typeface="EB Garamond"/>
                <a:ea typeface="EB Garamond"/>
                <a:cs typeface="EB Garamond"/>
                <a:sym typeface="EB Garamond"/>
              </a:rPr>
              <a:t>0k simulated chains</a:t>
            </a:r>
            <a:r>
              <a:rPr b="0" i="0" lang="en-US" sz="1600" u="none" cap="none" strike="noStrike">
                <a:solidFill>
                  <a:srgbClr val="C00000"/>
                </a:solidFill>
                <a:latin typeface="EB Garamond"/>
                <a:ea typeface="EB Garamond"/>
                <a:cs typeface="EB Garamond"/>
                <a:sym typeface="EB Garamond"/>
              </a:rPr>
              <a:t>, </a:t>
            </a:r>
            <a:r>
              <a:rPr b="1" i="0" lang="en-US" sz="1600" u="none" cap="none" strike="noStrike">
                <a:solidFill>
                  <a:srgbClr val="C00000"/>
                </a:solidFill>
                <a:latin typeface="EB Garamond"/>
                <a:ea typeface="EB Garamond"/>
                <a:cs typeface="EB Garamond"/>
                <a:sym typeface="EB Garamond"/>
              </a:rPr>
              <a:t>4k GO terms</a:t>
            </a:r>
            <a:r>
              <a:rPr b="0" i="0" lang="en-US" sz="1600" u="none" cap="none" strike="noStrike">
                <a:solidFill>
                  <a:srgbClr val="C00000"/>
                </a:solidFill>
                <a:latin typeface="EB Garamond"/>
                <a:ea typeface="EB Garamond"/>
                <a:cs typeface="EB Garamond"/>
                <a:sym typeface="EB Garamond"/>
              </a:rPr>
              <a:t>, and </a:t>
            </a:r>
            <a:r>
              <a:rPr b="1" i="0" lang="en-US" sz="1600" u="none" cap="none" strike="noStrike">
                <a:solidFill>
                  <a:srgbClr val="C00000"/>
                </a:solidFill>
                <a:latin typeface="EB Garamond"/>
                <a:ea typeface="EB Garamond"/>
                <a:cs typeface="EB Garamond"/>
                <a:sym typeface="EB Garamond"/>
              </a:rPr>
              <a:t>300 EC</a:t>
            </a:r>
            <a:r>
              <a:rPr b="0" i="0" lang="en-US" sz="1600" u="none" cap="none" strike="noStrike">
                <a:solidFill>
                  <a:srgbClr val="C00000"/>
                </a:solidFill>
                <a:latin typeface="EB Garamond"/>
                <a:ea typeface="EB Garamond"/>
                <a:cs typeface="EB Garamond"/>
                <a:sym typeface="EB Garamond"/>
              </a:rPr>
              <a:t> </a:t>
            </a:r>
            <a:r>
              <a:rPr b="1" i="0" lang="en-US" sz="1600" u="none" cap="none" strike="noStrike">
                <a:solidFill>
                  <a:srgbClr val="C00000"/>
                </a:solidFill>
                <a:latin typeface="EB Garamond"/>
                <a:ea typeface="EB Garamond"/>
                <a:cs typeface="EB Garamond"/>
                <a:sym typeface="EB Garamond"/>
              </a:rPr>
              <a:t>numbers </a:t>
            </a:r>
            <a:r>
              <a:rPr b="0" i="0" lang="en-US" sz="1600" u="none" cap="none" strike="noStrike">
                <a:solidFill>
                  <a:srgbClr val="C00000"/>
                </a:solidFill>
                <a:latin typeface="EB Garamond"/>
                <a:ea typeface="EB Garamond"/>
                <a:cs typeface="EB Garamond"/>
                <a:sym typeface="EB Garamond"/>
              </a:rPr>
              <a:t>through EggNOG pipeline</a:t>
            </a:r>
            <a:endParaRPr b="0" i="0" sz="1600" u="none" cap="none" strike="noStrike">
              <a:solidFill>
                <a:srgbClr val="C00000"/>
              </a:solidFill>
              <a:latin typeface="EB Garamond"/>
              <a:ea typeface="EB Garamond"/>
              <a:cs typeface="EB Garamond"/>
              <a:sym typeface="EB Garamond"/>
            </a:endParaRPr>
          </a:p>
        </p:txBody>
      </p:sp>
      <p:sp>
        <p:nvSpPr>
          <p:cNvPr id="174" name="Google Shape;174;g345194687b0_6_121"/>
          <p:cNvSpPr txBox="1"/>
          <p:nvPr/>
        </p:nvSpPr>
        <p:spPr>
          <a:xfrm>
            <a:off x="7319051" y="5182045"/>
            <a:ext cx="4643950" cy="1649497"/>
          </a:xfrm>
          <a:prstGeom prst="rect">
            <a:avLst/>
          </a:prstGeom>
          <a:solidFill>
            <a:srgbClr val="E2EDF7"/>
          </a:solidFill>
          <a:ln>
            <a:noFill/>
          </a:ln>
          <a:effectLst>
            <a:outerShdw>
              <a:srgbClr val="000000"/>
            </a:outerShdw>
          </a:effectLst>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1" i="0" lang="en-US" sz="1400" u="none" cap="none" strike="noStrike">
                <a:solidFill>
                  <a:srgbClr val="0F5394"/>
                </a:solidFill>
                <a:latin typeface="Arial"/>
                <a:ea typeface="Arial"/>
                <a:cs typeface="Arial"/>
                <a:sym typeface="Arial"/>
              </a:rPr>
              <a:t>Function Annotation Space</a:t>
            </a:r>
            <a:endParaRPr/>
          </a:p>
          <a:p>
            <a:pPr indent="-228594" lvl="0" marL="228594" marR="0" rtl="0" algn="l">
              <a:lnSpc>
                <a:spcPct val="115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Gene Ontology (GO) Terms:</a:t>
            </a:r>
            <a:endParaRPr b="0" i="0" sz="1400" u="none" cap="none" strike="noStrike">
              <a:solidFill>
                <a:srgbClr val="000000"/>
              </a:solidFill>
              <a:latin typeface="Arial"/>
              <a:ea typeface="Arial"/>
              <a:cs typeface="Arial"/>
              <a:sym typeface="Arial"/>
            </a:endParaRPr>
          </a:p>
          <a:p>
            <a:pPr indent="0" lvl="1" marL="0" marR="0" rtl="0" algn="l">
              <a:lnSpc>
                <a:spcPct val="115000"/>
              </a:lnSpc>
              <a:spcBef>
                <a:spcPts val="0"/>
              </a:spcBef>
              <a:spcAft>
                <a:spcPts val="0"/>
              </a:spcAft>
              <a:buNone/>
            </a:pPr>
            <a:r>
              <a:rPr b="0" i="0" lang="en-US" sz="1400" u="none" cap="none" strike="noStrike">
                <a:solidFill>
                  <a:srgbClr val="000000"/>
                </a:solidFill>
                <a:latin typeface="Arial"/>
                <a:ea typeface="Arial"/>
                <a:cs typeface="Arial"/>
                <a:sym typeface="Arial"/>
              </a:rPr>
              <a:t>1. Molecular Function – 98 terms</a:t>
            </a:r>
            <a:endParaRPr/>
          </a:p>
          <a:p>
            <a:pPr indent="0" lvl="1" marL="0" marR="0" rtl="0" algn="l">
              <a:lnSpc>
                <a:spcPct val="115000"/>
              </a:lnSpc>
              <a:spcBef>
                <a:spcPts val="0"/>
              </a:spcBef>
              <a:spcAft>
                <a:spcPts val="0"/>
              </a:spcAft>
              <a:buNone/>
            </a:pPr>
            <a:r>
              <a:rPr b="0" i="0" lang="en-US" sz="1400" u="none" cap="none" strike="noStrike">
                <a:solidFill>
                  <a:srgbClr val="000000"/>
                </a:solidFill>
                <a:latin typeface="Arial"/>
                <a:ea typeface="Arial"/>
                <a:cs typeface="Arial"/>
                <a:sym typeface="Arial"/>
              </a:rPr>
              <a:t>2. Biological Process – 372 terms</a:t>
            </a:r>
            <a:endParaRPr/>
          </a:p>
          <a:p>
            <a:pPr indent="0" lvl="1" marL="0" marR="0" rtl="0" algn="l">
              <a:lnSpc>
                <a:spcPct val="115000"/>
              </a:lnSpc>
              <a:spcBef>
                <a:spcPts val="0"/>
              </a:spcBef>
              <a:spcAft>
                <a:spcPts val="0"/>
              </a:spcAft>
              <a:buNone/>
            </a:pPr>
            <a:r>
              <a:rPr b="0" i="0" lang="en-US" sz="1400" u="none" cap="none" strike="noStrike">
                <a:solidFill>
                  <a:srgbClr val="000000"/>
                </a:solidFill>
                <a:latin typeface="Arial"/>
                <a:ea typeface="Arial"/>
                <a:cs typeface="Arial"/>
                <a:sym typeface="Arial"/>
              </a:rPr>
              <a:t>3. Cellular Component – 76 terms</a:t>
            </a:r>
            <a:endParaRPr b="0" i="0" sz="1400" u="none" cap="none" strike="noStrike">
              <a:solidFill>
                <a:srgbClr val="000000"/>
              </a:solidFill>
              <a:latin typeface="Arial"/>
              <a:ea typeface="Arial"/>
              <a:cs typeface="Arial"/>
              <a:sym typeface="Arial"/>
            </a:endParaRPr>
          </a:p>
          <a:p>
            <a:pPr indent="-228594" lvl="6" marL="228594" marR="0" rtl="0" algn="l">
              <a:lnSpc>
                <a:spcPct val="115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Enzyme Commission (EC) Numbers: 131 numbers</a:t>
            </a:r>
            <a:endParaRPr/>
          </a:p>
        </p:txBody>
      </p:sp>
      <p:pic>
        <p:nvPicPr>
          <p:cNvPr id="175" name="Google Shape;175;g345194687b0_6_121"/>
          <p:cNvPicPr preferRelativeResize="0"/>
          <p:nvPr/>
        </p:nvPicPr>
        <p:blipFill rotWithShape="1">
          <a:blip r:embed="rId7">
            <a:alphaModFix/>
          </a:blip>
          <a:srcRect b="0" l="0" r="0" t="0"/>
          <a:stretch/>
        </p:blipFill>
        <p:spPr>
          <a:xfrm>
            <a:off x="1109286" y="5948877"/>
            <a:ext cx="4808573" cy="909123"/>
          </a:xfrm>
          <a:prstGeom prst="rect">
            <a:avLst/>
          </a:prstGeom>
          <a:noFill/>
          <a:ln>
            <a:noFill/>
          </a:ln>
        </p:spPr>
      </p:pic>
      <p:sp>
        <p:nvSpPr>
          <p:cNvPr id="176" name="Google Shape;176;g345194687b0_6_121"/>
          <p:cNvSpPr txBox="1"/>
          <p:nvPr/>
        </p:nvSpPr>
        <p:spPr>
          <a:xfrm>
            <a:off x="0" y="259389"/>
            <a:ext cx="1185013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464646"/>
                </a:solidFill>
                <a:latin typeface="Arial"/>
                <a:ea typeface="Arial"/>
                <a:cs typeface="Arial"/>
                <a:sym typeface="Arial"/>
              </a:rPr>
              <a:t>Example: MD4PLM – Functional Prediction by Protein Dynamics</a:t>
            </a:r>
            <a:endParaRPr b="0" i="0" sz="1800" u="none" cap="none" strike="noStrike">
              <a:solidFill>
                <a:srgbClr val="46464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0" name="Shape 180"/>
        <p:cNvGrpSpPr/>
        <p:nvPr/>
      </p:nvGrpSpPr>
      <p:grpSpPr>
        <a:xfrm>
          <a:off x="0" y="0"/>
          <a:ext cx="0" cy="0"/>
          <a:chOff x="0" y="0"/>
          <a:chExt cx="0" cy="0"/>
        </a:xfrm>
      </p:grpSpPr>
      <p:sp>
        <p:nvSpPr>
          <p:cNvPr id="181" name="Google Shape;181;g345194687b0_6_139"/>
          <p:cNvSpPr txBox="1"/>
          <p:nvPr/>
        </p:nvSpPr>
        <p:spPr>
          <a:xfrm>
            <a:off x="804243" y="1279491"/>
            <a:ext cx="5425735" cy="495719"/>
          </a:xfrm>
          <a:prstGeom prst="rect">
            <a:avLst/>
          </a:prstGeom>
          <a:solidFill>
            <a:srgbClr val="FAF5FF"/>
          </a:solidFill>
          <a:ln>
            <a:noFill/>
          </a:ln>
          <a:effectLst>
            <a:outerShdw blurRad="63500" dir="2700000" dist="38100">
              <a:srgbClr val="000000">
                <a:alpha val="40000"/>
              </a:srgbClr>
            </a:outerShdw>
          </a:effectLst>
        </p:spPr>
        <p:txBody>
          <a:bodyPr anchorCtr="0" anchor="t" bIns="121900" lIns="121900" spcFirstLastPara="1" rIns="121900" wrap="square" tIns="121900">
            <a:noAutofit/>
          </a:bodyPr>
          <a:lstStyle/>
          <a:p>
            <a:pPr indent="0" lvl="0" marL="0" marR="0" rtl="0" algn="ctr">
              <a:lnSpc>
                <a:spcPct val="114999"/>
              </a:lnSpc>
              <a:spcBef>
                <a:spcPts val="0"/>
              </a:spcBef>
              <a:spcAft>
                <a:spcPts val="0"/>
              </a:spcAft>
              <a:buNone/>
            </a:pPr>
            <a:r>
              <a:rPr b="1" i="0" lang="en-US" sz="1467" u="none" cap="none" strike="noStrike">
                <a:solidFill>
                  <a:srgbClr val="A64D79"/>
                </a:solidFill>
                <a:latin typeface="EB Garamond"/>
                <a:ea typeface="EB Garamond"/>
                <a:cs typeface="EB Garamond"/>
                <a:sym typeface="EB Garamond"/>
              </a:rPr>
              <a:t>Message Passing Captures Protein Dynamics</a:t>
            </a:r>
            <a:endParaRPr b="1" i="0" sz="1467" u="none" cap="none" strike="noStrike">
              <a:solidFill>
                <a:srgbClr val="A64D79"/>
              </a:solidFill>
              <a:latin typeface="EB Garamond"/>
              <a:ea typeface="EB Garamond"/>
              <a:cs typeface="EB Garamond"/>
              <a:sym typeface="EB Garamond"/>
            </a:endParaRPr>
          </a:p>
        </p:txBody>
      </p:sp>
      <p:pic>
        <p:nvPicPr>
          <p:cNvPr descr="A graph of a graph of a graph of a graph of a graph of a graph of a graph of a graph of a graph of a graph of a graph of a graph of a graph of&#10;&#10;AI-generated content may be incorrect." id="182" name="Google Shape;182;g345194687b0_6_139"/>
          <p:cNvPicPr preferRelativeResize="0"/>
          <p:nvPr/>
        </p:nvPicPr>
        <p:blipFill rotWithShape="1">
          <a:blip r:embed="rId3">
            <a:alphaModFix/>
          </a:blip>
          <a:srcRect b="0" l="0" r="0" t="0"/>
          <a:stretch/>
        </p:blipFill>
        <p:spPr>
          <a:xfrm>
            <a:off x="789079" y="1801501"/>
            <a:ext cx="5440899" cy="2529473"/>
          </a:xfrm>
          <a:prstGeom prst="rect">
            <a:avLst/>
          </a:prstGeom>
          <a:noFill/>
          <a:ln>
            <a:noFill/>
          </a:ln>
        </p:spPr>
      </p:pic>
      <p:pic>
        <p:nvPicPr>
          <p:cNvPr id="183" name="Google Shape;183;g345194687b0_6_139"/>
          <p:cNvPicPr preferRelativeResize="0"/>
          <p:nvPr/>
        </p:nvPicPr>
        <p:blipFill rotWithShape="1">
          <a:blip r:embed="rId4">
            <a:alphaModFix/>
          </a:blip>
          <a:srcRect b="0" l="0" r="0" t="0"/>
          <a:stretch/>
        </p:blipFill>
        <p:spPr>
          <a:xfrm>
            <a:off x="789079" y="4357264"/>
            <a:ext cx="5440899" cy="2487195"/>
          </a:xfrm>
          <a:prstGeom prst="rect">
            <a:avLst/>
          </a:prstGeom>
          <a:noFill/>
          <a:ln>
            <a:noFill/>
          </a:ln>
        </p:spPr>
      </p:pic>
      <p:sp>
        <p:nvSpPr>
          <p:cNvPr id="184" name="Google Shape;184;g345194687b0_6_139"/>
          <p:cNvSpPr txBox="1"/>
          <p:nvPr/>
        </p:nvSpPr>
        <p:spPr>
          <a:xfrm>
            <a:off x="6332405" y="1801500"/>
            <a:ext cx="5859596" cy="4838859"/>
          </a:xfrm>
          <a:prstGeom prst="rect">
            <a:avLst/>
          </a:prstGeom>
          <a:solidFill>
            <a:srgbClr val="E2EDF7"/>
          </a:solidFill>
          <a:ln>
            <a:noFill/>
          </a:ln>
          <a:effectLst>
            <a:outerShdw blurRad="63500" dir="2700000" dist="38100">
              <a:srgbClr val="000000">
                <a:alpha val="40000"/>
              </a:srgbClr>
            </a:outerShdw>
          </a:effectLst>
        </p:spPr>
        <p:txBody>
          <a:bodyPr anchorCtr="0" anchor="t" bIns="121900" lIns="121900" spcFirstLastPara="1" rIns="121900" wrap="square" tIns="121900">
            <a:normAutofit/>
          </a:bodyPr>
          <a:lstStyle/>
          <a:p>
            <a:pPr indent="0" lvl="0" marL="0" marR="0" rtl="0" algn="l">
              <a:lnSpc>
                <a:spcPct val="115000"/>
              </a:lnSpc>
              <a:spcBef>
                <a:spcPts val="0"/>
              </a:spcBef>
              <a:spcAft>
                <a:spcPts val="0"/>
              </a:spcAft>
              <a:buNone/>
            </a:pPr>
            <a:r>
              <a:rPr b="1" i="0" lang="en-US" sz="2133" u="none" cap="none" strike="noStrike">
                <a:solidFill>
                  <a:srgbClr val="0F5394"/>
                </a:solidFill>
                <a:latin typeface="EB Garamond"/>
                <a:ea typeface="EB Garamond"/>
                <a:cs typeface="EB Garamond"/>
                <a:sym typeface="EB Garamond"/>
              </a:rPr>
              <a:t>Predicted Interaction Strength</a:t>
            </a:r>
            <a:endParaRPr b="0" i="0" sz="2133" u="none" cap="none" strike="noStrike">
              <a:solidFill>
                <a:srgbClr val="000000"/>
              </a:solidFill>
              <a:latin typeface="EB Garamond"/>
              <a:ea typeface="EB Garamond"/>
              <a:cs typeface="EB Garamond"/>
              <a:sym typeface="EB Garamond"/>
            </a:endParaRPr>
          </a:p>
          <a:p>
            <a:pPr indent="0" lvl="0" marL="0" marR="0" rtl="0" algn="l">
              <a:lnSpc>
                <a:spcPct val="114999"/>
              </a:lnSpc>
              <a:spcBef>
                <a:spcPts val="0"/>
              </a:spcBef>
              <a:spcAft>
                <a:spcPts val="0"/>
              </a:spcAft>
              <a:buNone/>
            </a:pPr>
            <a:r>
              <a:t/>
            </a:r>
            <a:endParaRPr b="1" i="0" sz="2133" u="none" cap="none" strike="noStrike">
              <a:solidFill>
                <a:srgbClr val="0F5394"/>
              </a:solidFill>
              <a:latin typeface="EB Garamond"/>
              <a:ea typeface="EB Garamond"/>
              <a:cs typeface="EB Garamond"/>
              <a:sym typeface="EB Garamond"/>
            </a:endParaRPr>
          </a:p>
          <a:p>
            <a:pPr indent="0" lvl="0" marL="0" marR="0" rtl="0" algn="l">
              <a:lnSpc>
                <a:spcPct val="114999"/>
              </a:lnSpc>
              <a:spcBef>
                <a:spcPts val="0"/>
              </a:spcBef>
              <a:spcAft>
                <a:spcPts val="0"/>
              </a:spcAft>
              <a:buNone/>
            </a:pPr>
            <a:r>
              <a:t/>
            </a:r>
            <a:endParaRPr b="1" i="0" sz="2133" u="none" cap="none" strike="noStrike">
              <a:solidFill>
                <a:srgbClr val="0F5394"/>
              </a:solidFill>
              <a:latin typeface="EB Garamond"/>
              <a:ea typeface="EB Garamond"/>
              <a:cs typeface="EB Garamond"/>
              <a:sym typeface="EB Garamond"/>
            </a:endParaRPr>
          </a:p>
          <a:p>
            <a:pPr indent="0" lvl="0" marL="0" marR="0" rtl="0" algn="l">
              <a:lnSpc>
                <a:spcPct val="114999"/>
              </a:lnSpc>
              <a:spcBef>
                <a:spcPts val="0"/>
              </a:spcBef>
              <a:spcAft>
                <a:spcPts val="0"/>
              </a:spcAft>
              <a:buNone/>
            </a:pPr>
            <a:r>
              <a:t/>
            </a:r>
            <a:endParaRPr b="1" i="0" sz="2133" u="none" cap="none" strike="noStrike">
              <a:solidFill>
                <a:srgbClr val="0F5394"/>
              </a:solidFill>
              <a:latin typeface="EB Garamond"/>
              <a:ea typeface="EB Garamond"/>
              <a:cs typeface="EB Garamond"/>
              <a:sym typeface="EB Garamond"/>
            </a:endParaRPr>
          </a:p>
          <a:p>
            <a:pPr indent="0" lvl="0" marL="0" marR="0" rtl="0" algn="l">
              <a:lnSpc>
                <a:spcPct val="114999"/>
              </a:lnSpc>
              <a:spcBef>
                <a:spcPts val="0"/>
              </a:spcBef>
              <a:spcAft>
                <a:spcPts val="0"/>
              </a:spcAft>
              <a:buNone/>
            </a:pPr>
            <a:r>
              <a:t/>
            </a:r>
            <a:endParaRPr b="1" i="0" sz="2133" u="none" cap="none" strike="noStrike">
              <a:solidFill>
                <a:srgbClr val="0F5394"/>
              </a:solidFill>
              <a:latin typeface="EB Garamond"/>
              <a:ea typeface="EB Garamond"/>
              <a:cs typeface="EB Garamond"/>
              <a:sym typeface="EB Garamond"/>
            </a:endParaRPr>
          </a:p>
          <a:p>
            <a:pPr indent="0" lvl="0" marL="0" marR="0" rtl="0" algn="l">
              <a:lnSpc>
                <a:spcPct val="114999"/>
              </a:lnSpc>
              <a:spcBef>
                <a:spcPts val="0"/>
              </a:spcBef>
              <a:spcAft>
                <a:spcPts val="0"/>
              </a:spcAft>
              <a:buNone/>
            </a:pPr>
            <a:r>
              <a:t/>
            </a:r>
            <a:endParaRPr b="1" i="0" sz="2133" u="none" cap="none" strike="noStrike">
              <a:solidFill>
                <a:srgbClr val="0F5394"/>
              </a:solidFill>
              <a:latin typeface="EB Garamond"/>
              <a:ea typeface="EB Garamond"/>
              <a:cs typeface="EB Garamond"/>
              <a:sym typeface="EB Garamond"/>
            </a:endParaRPr>
          </a:p>
          <a:p>
            <a:pPr indent="0" lvl="0" marL="0" marR="0" rtl="0" algn="l">
              <a:lnSpc>
                <a:spcPct val="114999"/>
              </a:lnSpc>
              <a:spcBef>
                <a:spcPts val="0"/>
              </a:spcBef>
              <a:spcAft>
                <a:spcPts val="0"/>
              </a:spcAft>
              <a:buNone/>
            </a:pPr>
            <a:r>
              <a:rPr b="1" i="0" lang="en-US" sz="2133" u="none" cap="none" strike="noStrike">
                <a:solidFill>
                  <a:srgbClr val="0F5394"/>
                </a:solidFill>
                <a:latin typeface="EB Garamond"/>
                <a:ea typeface="EB Garamond"/>
                <a:cs typeface="EB Garamond"/>
                <a:sym typeface="EB Garamond"/>
              </a:rPr>
              <a:t>Interaction Frequency from MD Trajectories</a:t>
            </a:r>
            <a:endParaRPr b="1" i="0" sz="2133" u="none" cap="none" strike="noStrike">
              <a:solidFill>
                <a:srgbClr val="0F5394"/>
              </a:solidFill>
              <a:latin typeface="EB Garamond"/>
              <a:ea typeface="EB Garamond"/>
              <a:cs typeface="EB Garamond"/>
              <a:sym typeface="EB Garamond"/>
            </a:endParaRPr>
          </a:p>
        </p:txBody>
      </p:sp>
      <p:pic>
        <p:nvPicPr>
          <p:cNvPr id="185" name="Google Shape;185;g345194687b0_6_139"/>
          <p:cNvPicPr preferRelativeResize="0"/>
          <p:nvPr/>
        </p:nvPicPr>
        <p:blipFill rotWithShape="1">
          <a:blip r:embed="rId5">
            <a:alphaModFix/>
          </a:blip>
          <a:srcRect b="0" l="0" r="0" t="0"/>
          <a:stretch/>
        </p:blipFill>
        <p:spPr>
          <a:xfrm>
            <a:off x="6492420" y="5169499"/>
            <a:ext cx="5539563" cy="862725"/>
          </a:xfrm>
          <a:prstGeom prst="rect">
            <a:avLst/>
          </a:prstGeom>
          <a:noFill/>
          <a:ln>
            <a:noFill/>
          </a:ln>
        </p:spPr>
      </p:pic>
      <p:pic>
        <p:nvPicPr>
          <p:cNvPr descr="A black background with a black square&#10;&#10;Description automatically generated with medium confidence" id="186" name="Google Shape;186;g345194687b0_6_139"/>
          <p:cNvPicPr preferRelativeResize="0"/>
          <p:nvPr/>
        </p:nvPicPr>
        <p:blipFill rotWithShape="1">
          <a:blip r:embed="rId6">
            <a:alphaModFix/>
          </a:blip>
          <a:srcRect b="0" l="0" r="0" t="0"/>
          <a:stretch/>
        </p:blipFill>
        <p:spPr>
          <a:xfrm>
            <a:off x="6858000" y="2895600"/>
            <a:ext cx="4387317" cy="706866"/>
          </a:xfrm>
          <a:prstGeom prst="rect">
            <a:avLst/>
          </a:prstGeom>
          <a:noFill/>
          <a:ln>
            <a:noFill/>
          </a:ln>
        </p:spPr>
      </p:pic>
      <p:sp>
        <p:nvSpPr>
          <p:cNvPr id="187" name="Google Shape;187;g345194687b0_6_139"/>
          <p:cNvSpPr txBox="1"/>
          <p:nvPr/>
        </p:nvSpPr>
        <p:spPr>
          <a:xfrm>
            <a:off x="0" y="259389"/>
            <a:ext cx="1185013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464646"/>
                </a:solidFill>
                <a:latin typeface="Arial"/>
                <a:ea typeface="Arial"/>
                <a:cs typeface="Arial"/>
                <a:sym typeface="Arial"/>
              </a:rPr>
              <a:t>Example: MD4PLM – Functional Prediction by Protein Dynamics</a:t>
            </a:r>
            <a:endParaRPr b="0" i="0" sz="1800" u="none" cap="none" strike="noStrike">
              <a:solidFill>
                <a:srgbClr val="46464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Blank Presentation">
  <a:themeElements>
    <a:clrScheme name="">
      <a:dk1>
        <a:srgbClr val="000000"/>
      </a:dk1>
      <a:lt1>
        <a:srgbClr val="FFFFFF"/>
      </a:lt1>
      <a:dk2>
        <a:srgbClr val="000000"/>
      </a:dk2>
      <a:lt2>
        <a:srgbClr val="333333"/>
      </a:lt2>
      <a:accent1>
        <a:srgbClr val="DDDDDD"/>
      </a:accent1>
      <a:accent2>
        <a:srgbClr val="993333"/>
      </a:accent2>
      <a:accent3>
        <a:srgbClr val="FFFFFF"/>
      </a:accent3>
      <a:accent4>
        <a:srgbClr val="000000"/>
      </a:accent4>
      <a:accent5>
        <a:srgbClr val="EBEBEB"/>
      </a:accent5>
      <a:accent6>
        <a:srgbClr val="8A2D2D"/>
      </a:accent6>
      <a:hlink>
        <a:srgbClr val="4D4D4D"/>
      </a:hlink>
      <a:folHlink>
        <a:srgbClr val="EAEA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2024-10-02T18:00:17Z</dcterms:created>
  <dc:creator>Maowei Dong</dc:creator>
</cp:coreProperties>
</file>